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93" r:id="rId2"/>
  </p:sldMasterIdLst>
  <p:notesMasterIdLst>
    <p:notesMasterId r:id="rId25"/>
  </p:notesMasterIdLst>
  <p:sldIdLst>
    <p:sldId id="285" r:id="rId3"/>
    <p:sldId id="286" r:id="rId4"/>
    <p:sldId id="287" r:id="rId5"/>
    <p:sldId id="288" r:id="rId6"/>
    <p:sldId id="257" r:id="rId7"/>
    <p:sldId id="259" r:id="rId8"/>
    <p:sldId id="260" r:id="rId9"/>
    <p:sldId id="258" r:id="rId10"/>
    <p:sldId id="261" r:id="rId11"/>
    <p:sldId id="278" r:id="rId12"/>
    <p:sldId id="266" r:id="rId13"/>
    <p:sldId id="268" r:id="rId14"/>
    <p:sldId id="269" r:id="rId15"/>
    <p:sldId id="270" r:id="rId16"/>
    <p:sldId id="271" r:id="rId17"/>
    <p:sldId id="277" r:id="rId18"/>
    <p:sldId id="279" r:id="rId19"/>
    <p:sldId id="273" r:id="rId20"/>
    <p:sldId id="281" r:id="rId21"/>
    <p:sldId id="274" r:id="rId22"/>
    <p:sldId id="280" r:id="rId23"/>
    <p:sldId id="276" r:id="rId24"/>
  </p:sldIdLst>
  <p:sldSz cx="9144000" cy="6858000" type="screen4x3"/>
  <p:notesSz cx="6769100" cy="9906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318" autoAdjust="0"/>
  </p:normalViewPr>
  <p:slideViewPr>
    <p:cSldViewPr>
      <p:cViewPr varScale="1">
        <p:scale>
          <a:sx n="92" d="100"/>
          <a:sy n="92" d="100"/>
        </p:scale>
        <p:origin x="-53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3700" cy="495300"/>
          </a:xfrm>
          <a:prstGeom prst="rect">
            <a:avLst/>
          </a:prstGeom>
        </p:spPr>
        <p:txBody>
          <a:bodyPr vert="horz" lIns="91440" tIns="45720" rIns="91440" bIns="45720" rtlCol="0"/>
          <a:lstStyle>
            <a:lvl1pPr algn="l">
              <a:defRPr sz="1200">
                <a:cs typeface="Arial" charset="0"/>
              </a:defRPr>
            </a:lvl1pPr>
          </a:lstStyle>
          <a:p>
            <a:pPr>
              <a:defRPr/>
            </a:pPr>
            <a:endParaRPr lang="en-GB"/>
          </a:p>
        </p:txBody>
      </p:sp>
      <p:sp>
        <p:nvSpPr>
          <p:cNvPr id="3" name="Date Placeholder 2"/>
          <p:cNvSpPr>
            <a:spLocks noGrp="1"/>
          </p:cNvSpPr>
          <p:nvPr>
            <p:ph type="dt" idx="1"/>
          </p:nvPr>
        </p:nvSpPr>
        <p:spPr>
          <a:xfrm>
            <a:off x="3833813" y="0"/>
            <a:ext cx="2933700" cy="495300"/>
          </a:xfrm>
          <a:prstGeom prst="rect">
            <a:avLst/>
          </a:prstGeom>
        </p:spPr>
        <p:txBody>
          <a:bodyPr vert="horz" lIns="91440" tIns="45720" rIns="91440" bIns="45720" rtlCol="0"/>
          <a:lstStyle>
            <a:lvl1pPr algn="r">
              <a:defRPr sz="1200">
                <a:cs typeface="Arial" charset="0"/>
              </a:defRPr>
            </a:lvl1pPr>
          </a:lstStyle>
          <a:p>
            <a:pPr>
              <a:defRPr/>
            </a:pPr>
            <a:fld id="{7B33E9DF-1B5D-48AB-8901-5025C40D4110}" type="datetimeFigureOut">
              <a:rPr lang="en-GB"/>
              <a:pPr>
                <a:defRPr/>
              </a:pPr>
              <a:t>19/01/2015</a:t>
            </a:fld>
            <a:endParaRPr lang="en-GB"/>
          </a:p>
        </p:txBody>
      </p:sp>
      <p:sp>
        <p:nvSpPr>
          <p:cNvPr id="4" name="Slide Image Placeholder 3"/>
          <p:cNvSpPr>
            <a:spLocks noGrp="1" noRot="1" noChangeAspect="1"/>
          </p:cNvSpPr>
          <p:nvPr>
            <p:ph type="sldImg" idx="2"/>
          </p:nvPr>
        </p:nvSpPr>
        <p:spPr>
          <a:xfrm>
            <a:off x="908050" y="742950"/>
            <a:ext cx="4953000" cy="371475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76275" y="4705350"/>
            <a:ext cx="5416550" cy="44577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409113"/>
            <a:ext cx="2933700" cy="495300"/>
          </a:xfrm>
          <a:prstGeom prst="rect">
            <a:avLst/>
          </a:prstGeom>
        </p:spPr>
        <p:txBody>
          <a:bodyPr vert="horz" lIns="91440" tIns="45720" rIns="91440" bIns="45720" rtlCol="0" anchor="b"/>
          <a:lstStyle>
            <a:lvl1pPr algn="l">
              <a:defRPr sz="1200">
                <a:cs typeface="Arial" charset="0"/>
              </a:defRPr>
            </a:lvl1pPr>
          </a:lstStyle>
          <a:p>
            <a:pPr>
              <a:defRPr/>
            </a:pPr>
            <a:endParaRPr lang="en-GB"/>
          </a:p>
        </p:txBody>
      </p:sp>
      <p:sp>
        <p:nvSpPr>
          <p:cNvPr id="7" name="Slide Number Placeholder 6"/>
          <p:cNvSpPr>
            <a:spLocks noGrp="1"/>
          </p:cNvSpPr>
          <p:nvPr>
            <p:ph type="sldNum" sz="quarter" idx="5"/>
          </p:nvPr>
        </p:nvSpPr>
        <p:spPr>
          <a:xfrm>
            <a:off x="3833813" y="9409113"/>
            <a:ext cx="2933700" cy="495300"/>
          </a:xfrm>
          <a:prstGeom prst="rect">
            <a:avLst/>
          </a:prstGeom>
        </p:spPr>
        <p:txBody>
          <a:bodyPr vert="horz" lIns="91440" tIns="45720" rIns="91440" bIns="45720" rtlCol="0" anchor="b"/>
          <a:lstStyle>
            <a:lvl1pPr algn="r">
              <a:defRPr sz="1200">
                <a:cs typeface="Arial" charset="0"/>
              </a:defRPr>
            </a:lvl1pPr>
          </a:lstStyle>
          <a:p>
            <a:pPr>
              <a:defRPr/>
            </a:pPr>
            <a:fld id="{E33D5184-AC86-4EFE-9738-D73E3350965E}" type="slidenum">
              <a:rPr lang="en-GB"/>
              <a:pPr>
                <a:defRPr/>
              </a:pPr>
              <a:t>‹#›</a:t>
            </a:fld>
            <a:endParaRPr lang="en-GB"/>
          </a:p>
        </p:txBody>
      </p:sp>
    </p:spTree>
    <p:extLst>
      <p:ext uri="{BB962C8B-B14F-4D97-AF65-F5344CB8AC3E}">
        <p14:creationId xmlns:p14="http://schemas.microsoft.com/office/powerpoint/2010/main" val="32394367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13648D7-CBC9-465D-8160-28A546BF056C}" type="slidenum">
              <a:rPr lang="en-GB" altLang="en-US" smtClean="0">
                <a:solidFill>
                  <a:srgbClr val="000000"/>
                </a:solidFill>
              </a:rPr>
              <a:pPr eaLnBrk="1" hangingPunct="1"/>
              <a:t>1</a:t>
            </a:fld>
            <a:endParaRPr lang="en-GB" altLang="en-US" smtClean="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A3EC7649-F4CA-412C-8521-1A31876BE761}" type="slidenum">
              <a:rPr lang="en-GB" altLang="en-US" smtClean="0"/>
              <a:pPr eaLnBrk="1" hangingPunct="1"/>
              <a:t>11</a:t>
            </a:fld>
            <a:endParaRPr lang="en-GB"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684FD375-35FB-4746-A837-9C9D17F87ECD}" type="slidenum">
              <a:rPr lang="en-GB" altLang="en-US" smtClean="0"/>
              <a:pPr eaLnBrk="1" hangingPunct="1"/>
              <a:t>12</a:t>
            </a:fld>
            <a:endParaRPr lang="en-GB"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u="sng" smtClean="0"/>
              <a:t>Additional red flags for collusive bidding:</a:t>
            </a:r>
          </a:p>
          <a:p>
            <a:pPr eaLnBrk="1" hangingPunct="1">
              <a:spcBef>
                <a:spcPct val="0"/>
              </a:spcBef>
            </a:pPr>
            <a:r>
              <a:rPr lang="en-GB" altLang="en-US" smtClean="0"/>
              <a:t>- apparent connections between bidders, e.g. common addresses, personnel, phone numbers etc;</a:t>
            </a:r>
          </a:p>
          <a:p>
            <a:pPr eaLnBrk="1" hangingPunct="1">
              <a:spcBef>
                <a:spcPct val="0"/>
              </a:spcBef>
            </a:pPr>
            <a:r>
              <a:rPr lang="en-GB" altLang="en-US" smtClean="0"/>
              <a:t>- contractor includes subcontractors in its bid which are competing for the main contract;</a:t>
            </a:r>
          </a:p>
          <a:p>
            <a:pPr eaLnBrk="1" hangingPunct="1">
              <a:spcBef>
                <a:spcPct val="0"/>
              </a:spcBef>
            </a:pPr>
            <a:r>
              <a:rPr lang="en-GB" altLang="en-US" smtClean="0"/>
              <a:t>- qualified contractors fail to bid and become subcontractors or low bidder withdraws and becomes a subcontractor;</a:t>
            </a:r>
          </a:p>
          <a:p>
            <a:pPr eaLnBrk="1" hangingPunct="1">
              <a:spcBef>
                <a:spcPct val="0"/>
              </a:spcBef>
            </a:pPr>
            <a:r>
              <a:rPr lang="en-GB" altLang="en-US" smtClean="0"/>
              <a:t>- certain companies always bid against each other, others never do;</a:t>
            </a:r>
          </a:p>
          <a:p>
            <a:pPr eaLnBrk="1" hangingPunct="1">
              <a:spcBef>
                <a:spcPct val="0"/>
              </a:spcBef>
            </a:pPr>
            <a:r>
              <a:rPr lang="en-GB" altLang="en-US" smtClean="0"/>
              <a:t>- losing bidders cannot be located in the Internet, business directories, have no address etc (in other words they are fictitious);</a:t>
            </a:r>
          </a:p>
          <a:p>
            <a:pPr eaLnBrk="1" hangingPunct="1">
              <a:spcBef>
                <a:spcPct val="0"/>
              </a:spcBef>
            </a:pPr>
            <a:r>
              <a:rPr lang="en-GB" altLang="en-US" smtClean="0"/>
              <a:t>- correspondence or other indications that contractors exchange pricing information, divide territories, or otherwise enter informal agreements;</a:t>
            </a:r>
          </a:p>
          <a:p>
            <a:pPr eaLnBrk="1" hangingPunct="1">
              <a:spcBef>
                <a:spcPct val="0"/>
              </a:spcBef>
            </a:pPr>
            <a:endParaRPr lang="en-GB" alt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505F4333-D0F7-4CD1-8446-E673E534D495}" type="slidenum">
              <a:rPr lang="en-GB" altLang="en-US" smtClean="0"/>
              <a:pPr eaLnBrk="1" hangingPunct="1"/>
              <a:t>13</a:t>
            </a:fld>
            <a:endParaRPr lang="en-GB"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u="sng" smtClean="0"/>
              <a:t>Additional red flags for conflict of interests:</a:t>
            </a:r>
          </a:p>
          <a:p>
            <a:pPr eaLnBrk="1" hangingPunct="1">
              <a:spcBef>
                <a:spcPct val="0"/>
              </a:spcBef>
            </a:pPr>
            <a:r>
              <a:rPr lang="en-GB" altLang="en-US" smtClean="0"/>
              <a:t>- contractor has a reputation in the industry for paying kickbacks;</a:t>
            </a:r>
          </a:p>
          <a:p>
            <a:pPr eaLnBrk="1" hangingPunct="1">
              <a:spcBef>
                <a:spcPct val="0"/>
              </a:spcBef>
            </a:pPr>
            <a:r>
              <a:rPr lang="en-GB" altLang="en-US" smtClean="0"/>
              <a:t>- undocumented or frequent changes to contracts increasing the value of the contract.</a:t>
            </a: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2E9C2BA2-C3CB-4500-BD83-8F387AD05F77}" type="slidenum">
              <a:rPr lang="en-GB" altLang="en-US" smtClean="0"/>
              <a:pPr eaLnBrk="1" hangingPunct="1"/>
              <a:t>14</a:t>
            </a:fld>
            <a:endParaRPr lang="en-GB"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Definition</a:t>
            </a:r>
          </a:p>
          <a:p>
            <a:pPr eaLnBrk="1" hangingPunct="1">
              <a:spcBef>
                <a:spcPct val="0"/>
              </a:spcBef>
            </a:pPr>
            <a:r>
              <a:rPr lang="en-GB" altLang="en-US" smtClean="0"/>
              <a:t>Manipulation of bids: In a poorly controlled bidding process contracting personnel can manipulate bids after receipt to ensure that a favoured contractor is selected (changing bids, “losing” bids, voiding bids for alleged errors in specifications, etc)</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226712C1-5C9F-493D-ADB9-BB7F07D62088}" type="slidenum">
              <a:rPr lang="en-GB" altLang="en-US" smtClean="0"/>
              <a:pPr eaLnBrk="1" hangingPunct="1"/>
              <a:t>15</a:t>
            </a:fld>
            <a:endParaRPr lang="en-GB"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37A4B1B3-ECB6-4D57-912B-F6F19866544C}" type="slidenum">
              <a:rPr lang="en-GB" altLang="en-US" smtClean="0"/>
              <a:pPr eaLnBrk="1" hangingPunct="1"/>
              <a:t>16</a:t>
            </a:fld>
            <a:endParaRPr lang="en-GB"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10 minutes</a:t>
            </a:r>
          </a:p>
          <a:p>
            <a:pPr eaLnBrk="1" hangingPunct="1">
              <a:spcBef>
                <a:spcPct val="0"/>
              </a:spcBef>
            </a:pPr>
            <a:endParaRPr lang="en-GB" altLang="en-US" smtClean="0"/>
          </a:p>
          <a:p>
            <a:pPr eaLnBrk="1" hangingPunct="1">
              <a:spcBef>
                <a:spcPct val="0"/>
              </a:spcBef>
            </a:pPr>
            <a:r>
              <a:rPr lang="en-GB" altLang="en-US" smtClean="0"/>
              <a:t>Does your organisation use red flags?  </a:t>
            </a:r>
          </a:p>
          <a:p>
            <a:pPr eaLnBrk="1" hangingPunct="1">
              <a:spcBef>
                <a:spcPct val="0"/>
              </a:spcBef>
            </a:pPr>
            <a:r>
              <a:rPr lang="en-GB" altLang="en-US" smtClean="0"/>
              <a:t>What is their impact? Limited? </a:t>
            </a:r>
          </a:p>
          <a:p>
            <a:pPr eaLnBrk="1" hangingPunct="1">
              <a:spcBef>
                <a:spcPct val="0"/>
              </a:spcBef>
            </a:pPr>
            <a:r>
              <a:rPr lang="en-GB" altLang="en-US" smtClean="0"/>
              <a:t>Do you find them useful?</a:t>
            </a:r>
          </a:p>
          <a:p>
            <a:pPr eaLnBrk="1" hangingPunct="1">
              <a:spcBef>
                <a:spcPct val="0"/>
              </a:spcBef>
            </a:pPr>
            <a:r>
              <a:rPr lang="en-GB" altLang="en-US" smtClean="0"/>
              <a:t> </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3CE78C15-6848-4097-BD24-2D36DA84A395}" type="slidenum">
              <a:rPr lang="en-GB" altLang="en-US" smtClean="0"/>
              <a:pPr eaLnBrk="1" hangingPunct="1"/>
              <a:t>17</a:t>
            </a:fld>
            <a:endParaRPr lang="en-GB"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Those guidelines were prepared by the representatives of national public administration: inputs were combined together in OLAF.</a:t>
            </a:r>
          </a:p>
          <a:p>
            <a:pPr eaLnBrk="1" hangingPunct="1">
              <a:spcBef>
                <a:spcPct val="0"/>
              </a:spcBef>
            </a:pPr>
            <a:r>
              <a:rPr lang="en-GB" altLang="en-US" smtClean="0"/>
              <a:t>It was done by the administration for the administration.</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0ACB4BFB-BC63-4C8A-B114-474B99CE9F10}" type="slidenum">
              <a:rPr lang="en-GB" altLang="en-US" smtClean="0"/>
              <a:pPr eaLnBrk="1" hangingPunct="1"/>
              <a:t>18</a:t>
            </a:fld>
            <a:endParaRPr lang="en-GB"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smtClean="0">
                <a:effectLst/>
              </a:rPr>
              <a:t>The </a:t>
            </a:r>
            <a:r>
              <a:rPr lang="en-GB" dirty="0" err="1" smtClean="0">
                <a:effectLst/>
              </a:rPr>
              <a:t>Supervizor</a:t>
            </a:r>
            <a:r>
              <a:rPr lang="en-GB" dirty="0" smtClean="0">
                <a:effectLst/>
              </a:rPr>
              <a:t> application: contains over 50 </a:t>
            </a:r>
            <a:r>
              <a:rPr lang="en-GB" dirty="0" err="1" smtClean="0">
                <a:effectLst/>
              </a:rPr>
              <a:t>mio</a:t>
            </a:r>
            <a:r>
              <a:rPr lang="en-GB" dirty="0" smtClean="0">
                <a:effectLst/>
              </a:rPr>
              <a:t>. transactions from both government and local agencies to government contractors from 2003 to 2013 matches such transactions to company records, including director lists and corporate leadership use the actual bank transactions from public bank accounts at the Slovenian National Bank as source data, making the records highly reliable According to the developer behind the platform, the granularity of the data has enabled statisticians and analysts to make statistical models available, including a Hidden Markov model of the data. Over the years, the platform has helped identify shifts in contractor purchases around changes in the political leadership. Lack of impact? Despite its comprehensive content and site visualisations, however, the site has not received any significant response from journalists or CSOs. While it is not reasonable to speculate based on the available interview, we find it worth considering how one of the most transparent spending platforms should suffer from limited use. </a:t>
            </a:r>
          </a:p>
          <a:p>
            <a:r>
              <a:rPr lang="en-GB" smtClean="0">
                <a:effectLst/>
              </a:rPr>
              <a:t>http</a:t>
            </a:r>
            <a:r>
              <a:rPr lang="en-GB" dirty="0" smtClean="0">
                <a:effectLst/>
              </a:rPr>
              <a:t>://community.openspending.org/research/mappingcommunity/case-studies-spending/supervizor</a:t>
            </a:r>
            <a:r>
              <a:rPr lang="en-GB" smtClean="0">
                <a:effectLst/>
              </a:rPr>
              <a:t>/#sthash.vdO66DAM.dpuf</a:t>
            </a:r>
          </a:p>
          <a:p>
            <a:r>
              <a:rPr lang="en-GB" smtClean="0">
                <a:effectLst/>
              </a:rPr>
              <a:t> </a:t>
            </a:r>
            <a:endParaRPr lang="en-GB" altLang="en-US"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2AD4CFD-F7FF-4C7A-8B74-05858103BE66}" type="slidenum">
              <a:rPr lang="en-GB" altLang="en-US" smtClean="0"/>
              <a:pPr eaLnBrk="1" hangingPunct="1"/>
              <a:t>19</a:t>
            </a:fld>
            <a:endParaRPr lang="en-GB"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Good practice: database for tracing public money </a:t>
            </a:r>
          </a:p>
          <a:p>
            <a:pPr eaLnBrk="1" hangingPunct="1">
              <a:spcBef>
                <a:spcPct val="0"/>
              </a:spcBef>
            </a:pPr>
            <a:r>
              <a:rPr lang="en-GB" altLang="en-US" smtClean="0"/>
              <a:t>Slovakia reformed its access to information laws in 2000 and created a system that has become exemplary over the last decade. Freedom of access to information has allowed NGOs and think-tanks to devise innovative solutions to flag risks and to build an information network allowing the detection of conflicts of interest and improper influence on decision making. The NGO Fair Play Alliance created a database that anyone can access via their website. The database focuses on public money paid to private entities (state subsides, privatisation, tax and custom remissions, grants, European funds, debts to the public sector) and on public representatives (managers of state institutions, governments, elected positions, the judiciary, self-governing bodies, Parliament, advisers to political leaders). It provides media and NGOs with tools for monitoring and makes public administration aware of the fact that their decisions can be easily monitored. This database is also helpful for investigative journalism; for example, the media were able to draw attention to concrete allegations of illicit practices regarding political party finance including fake donors and non-transparent party loans. The network has been emulated by NGOs abroad and the software is used in the Czech Republic, Hungary and Georgia. The know-how is also used in Montenegro.</a:t>
            </a:r>
          </a:p>
          <a:p>
            <a:pPr eaLnBrk="1" hangingPunct="1">
              <a:spcBef>
                <a:spcPct val="0"/>
              </a:spcBef>
            </a:pPr>
            <a:endParaRPr lang="en-GB" altLang="en-US" smtClean="0"/>
          </a:p>
          <a:p>
            <a:pPr eaLnBrk="1" hangingPunct="1">
              <a:spcBef>
                <a:spcPct val="0"/>
              </a:spcBef>
            </a:pPr>
            <a:r>
              <a:rPr lang="en-GB" altLang="en-US" smtClean="0"/>
              <a:t>The EU Anti-Corruption Report – Annex – Slovakia p.7</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95B1A9CA-6E7F-4F72-B115-8597CE3DE5DD}" type="slidenum">
              <a:rPr lang="en-GB" altLang="en-US" smtClean="0"/>
              <a:pPr eaLnBrk="1" hangingPunct="1"/>
              <a:t>20</a:t>
            </a:fld>
            <a:endParaRPr lang="en-GB"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33D5184-AC86-4EFE-9738-D73E3350965E}" type="slidenum">
              <a:rPr lang="en-GB" smtClean="0"/>
              <a:pPr>
                <a:defRPr/>
              </a:pPr>
              <a:t>2</a:t>
            </a:fld>
            <a:endParaRPr lang="en-GB"/>
          </a:p>
        </p:txBody>
      </p:sp>
    </p:spTree>
    <p:extLst>
      <p:ext uri="{BB962C8B-B14F-4D97-AF65-F5344CB8AC3E}">
        <p14:creationId xmlns:p14="http://schemas.microsoft.com/office/powerpoint/2010/main" val="34351548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~10 minutes</a:t>
            </a:r>
          </a:p>
          <a:p>
            <a:pPr eaLnBrk="1" hangingPunct="1">
              <a:spcBef>
                <a:spcPct val="0"/>
              </a:spcBef>
            </a:pPr>
            <a:r>
              <a:rPr lang="en-GB" altLang="en-US" dirty="0" smtClean="0"/>
              <a:t>Would you be interested in guidelines developed by the Commission?</a:t>
            </a:r>
          </a:p>
          <a:p>
            <a:pPr eaLnBrk="1" hangingPunct="1">
              <a:spcBef>
                <a:spcPct val="0"/>
              </a:spcBef>
            </a:pPr>
            <a:r>
              <a:rPr lang="en-GB" altLang="en-US" dirty="0" smtClean="0"/>
              <a:t>Is transparency an option for Slovenia? </a:t>
            </a:r>
          </a:p>
          <a:p>
            <a:pPr eaLnBrk="1" hangingPunct="1">
              <a:spcBef>
                <a:spcPct val="0"/>
              </a:spcBef>
            </a:pPr>
            <a:r>
              <a:rPr lang="en-GB" altLang="en-US" dirty="0" smtClean="0"/>
              <a:t>What would be the benefits of global and transparent data base?</a:t>
            </a: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FA04826-6611-40D5-80BB-060925052944}" type="slidenum">
              <a:rPr lang="en-GB" altLang="en-US" smtClean="0"/>
              <a:pPr eaLnBrk="1" hangingPunct="1"/>
              <a:t>21</a:t>
            </a:fld>
            <a:endParaRPr lang="en-GB"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075E24CA-6D75-4707-B6C7-F4F9885A0199}" type="slidenum">
              <a:rPr lang="en-GB" altLang="en-US" smtClean="0"/>
              <a:pPr eaLnBrk="1" hangingPunct="1"/>
              <a:t>22</a:t>
            </a:fld>
            <a:endParaRPr lang="en-GB"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Calibri" pitchFamily="34" charset="0"/>
              <a:ea typeface="ＭＳ Ｐゴシック" pitchFamily="34" charset="-128"/>
            </a:endParaRPr>
          </a:p>
        </p:txBody>
      </p:sp>
      <p:sp>
        <p:nvSpPr>
          <p:cNvPr id="706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0721" indent="-284893" eaLnBrk="0" hangingPunct="0">
              <a:defRPr>
                <a:solidFill>
                  <a:schemeClr val="tx1"/>
                </a:solidFill>
                <a:latin typeface="Arial" pitchFamily="34" charset="0"/>
                <a:ea typeface="ＭＳ Ｐゴシック" pitchFamily="34" charset="-128"/>
              </a:defRPr>
            </a:lvl2pPr>
            <a:lvl3pPr marL="1139571" indent="-227914" eaLnBrk="0" hangingPunct="0">
              <a:defRPr>
                <a:solidFill>
                  <a:schemeClr val="tx1"/>
                </a:solidFill>
                <a:latin typeface="Arial" pitchFamily="34" charset="0"/>
                <a:ea typeface="ＭＳ Ｐゴシック" pitchFamily="34" charset="-128"/>
              </a:defRPr>
            </a:lvl3pPr>
            <a:lvl4pPr marL="1595399" indent="-227914" eaLnBrk="0" hangingPunct="0">
              <a:defRPr>
                <a:solidFill>
                  <a:schemeClr val="tx1"/>
                </a:solidFill>
                <a:latin typeface="Arial" pitchFamily="34" charset="0"/>
                <a:ea typeface="ＭＳ Ｐゴシック" pitchFamily="34" charset="-128"/>
              </a:defRPr>
            </a:lvl4pPr>
            <a:lvl5pPr marL="2051228" indent="-227914" eaLnBrk="0" hangingPunct="0">
              <a:defRPr>
                <a:solidFill>
                  <a:schemeClr val="tx1"/>
                </a:solidFill>
                <a:latin typeface="Arial" pitchFamily="34" charset="0"/>
                <a:ea typeface="ＭＳ Ｐゴシック" pitchFamily="34" charset="-128"/>
              </a:defRPr>
            </a:lvl5pPr>
            <a:lvl6pPr marL="2507056" indent="-227914" defTabSz="455828" eaLnBrk="0" fontAlgn="base" hangingPunct="0">
              <a:spcBef>
                <a:spcPct val="0"/>
              </a:spcBef>
              <a:spcAft>
                <a:spcPct val="0"/>
              </a:spcAft>
              <a:defRPr>
                <a:solidFill>
                  <a:schemeClr val="tx1"/>
                </a:solidFill>
                <a:latin typeface="Arial" pitchFamily="34" charset="0"/>
                <a:ea typeface="ＭＳ Ｐゴシック" pitchFamily="34" charset="-128"/>
              </a:defRPr>
            </a:lvl6pPr>
            <a:lvl7pPr marL="2962885" indent="-227914" defTabSz="455828" eaLnBrk="0" fontAlgn="base" hangingPunct="0">
              <a:spcBef>
                <a:spcPct val="0"/>
              </a:spcBef>
              <a:spcAft>
                <a:spcPct val="0"/>
              </a:spcAft>
              <a:defRPr>
                <a:solidFill>
                  <a:schemeClr val="tx1"/>
                </a:solidFill>
                <a:latin typeface="Arial" pitchFamily="34" charset="0"/>
                <a:ea typeface="ＭＳ Ｐゴシック" pitchFamily="34" charset="-128"/>
              </a:defRPr>
            </a:lvl7pPr>
            <a:lvl8pPr marL="3418713" indent="-227914" defTabSz="455828" eaLnBrk="0" fontAlgn="base" hangingPunct="0">
              <a:spcBef>
                <a:spcPct val="0"/>
              </a:spcBef>
              <a:spcAft>
                <a:spcPct val="0"/>
              </a:spcAft>
              <a:defRPr>
                <a:solidFill>
                  <a:schemeClr val="tx1"/>
                </a:solidFill>
                <a:latin typeface="Arial" pitchFamily="34" charset="0"/>
                <a:ea typeface="ＭＳ Ｐゴシック" pitchFamily="34" charset="-128"/>
              </a:defRPr>
            </a:lvl8pPr>
            <a:lvl9pPr marL="3874541" indent="-227914" defTabSz="45582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A43A930C-BFF9-46D7-9171-CD5F53E46EA4}" type="slidenum">
              <a:rPr lang="en-GB" altLang="en-US" smtClean="0">
                <a:latin typeface="Calibri" pitchFamily="34" charset="0"/>
              </a:rPr>
              <a:pPr eaLnBrk="1" hangingPunct="1"/>
              <a:t>4</a:t>
            </a:fld>
            <a:endParaRPr lang="en-GB" altLang="en-US"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Information based on PWC (Pricewaterhouse Coopers) study </a:t>
            </a:r>
            <a:r>
              <a:rPr lang="en-GB" altLang="en-US" i="1" smtClean="0"/>
              <a:t>Public procurement: costs we pay for corruption</a:t>
            </a:r>
            <a:r>
              <a:rPr lang="en-GB" altLang="en-US" smtClean="0"/>
              <a:t>. </a:t>
            </a:r>
          </a:p>
          <a:p>
            <a:pPr eaLnBrk="1" hangingPunct="1">
              <a:spcBef>
                <a:spcPct val="0"/>
              </a:spcBef>
            </a:pPr>
            <a:endParaRPr lang="en-GB" altLang="en-US" smtClean="0"/>
          </a:p>
          <a:p>
            <a:pPr eaLnBrk="1" hangingPunct="1">
              <a:spcBef>
                <a:spcPct val="0"/>
              </a:spcBef>
            </a:pPr>
            <a:r>
              <a:rPr lang="en-GB" altLang="en-US" smtClean="0"/>
              <a:t>8 Member States – France, Hungary, Italy, Lithuania, the Netherlands, Poland, Romania, Spain.</a:t>
            </a:r>
          </a:p>
          <a:p>
            <a:pPr eaLnBrk="1" hangingPunct="1">
              <a:spcBef>
                <a:spcPct val="0"/>
              </a:spcBef>
            </a:pPr>
            <a:endParaRPr lang="en-GB" altLang="en-US" smtClean="0"/>
          </a:p>
          <a:p>
            <a:pPr eaLnBrk="1" hangingPunct="1">
              <a:spcBef>
                <a:spcPct val="0"/>
              </a:spcBef>
            </a:pPr>
            <a:r>
              <a:rPr lang="en-GB" altLang="en-US" smtClean="0"/>
              <a:t>5 sectors – Road &amp; Rail, Water &amp; Waste, Utility construction, Training, R&amp;D.</a:t>
            </a:r>
          </a:p>
          <a:p>
            <a:pPr eaLnBrk="1" hangingPunct="1">
              <a:spcBef>
                <a:spcPct val="0"/>
              </a:spcBef>
            </a:pPr>
            <a:endParaRPr lang="en-GB" altLang="en-US" smtClean="0"/>
          </a:p>
          <a:p>
            <a:pPr eaLnBrk="1" hangingPunct="1">
              <a:spcBef>
                <a:spcPct val="0"/>
              </a:spcBef>
            </a:pPr>
            <a:r>
              <a:rPr lang="en-GB" altLang="en-US" smtClean="0"/>
              <a:t>The overall direct costs of corruption in public procurement in 2010 for the five sectors studied in the 8 Member States constituted between 2.9% to 4.4% of the overall value of procurements, published in the Official Journal or between EUR 1 470 million and EUR 2 247 million. </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A233CC19-5EB0-411D-B7FB-F14D62F07D7F}" type="slidenum">
              <a:rPr lang="en-GB" altLang="en-US" smtClean="0"/>
              <a:pPr eaLnBrk="1" hangingPunct="1"/>
              <a:t>5</a:t>
            </a:fld>
            <a:endParaRPr lang="en-GB"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The direct public loss encountered - in corrupt and grey cases analysed (cases with weaker indications of being corrupt) - amounts to 18% of the overall project budgets concerned, of which 13% can be attributed to corruption. </a:t>
            </a:r>
          </a:p>
          <a:p>
            <a:pPr eaLnBrk="1" hangingPunct="1">
              <a:spcBef>
                <a:spcPct val="0"/>
              </a:spcBef>
            </a:pPr>
            <a:r>
              <a:rPr lang="en-GB" altLang="en-US" u="sng" smtClean="0"/>
              <a:t>In Italy, 34% of average case budgets involved in corrupt/grey cases appear to be lost.</a:t>
            </a:r>
          </a:p>
          <a:p>
            <a:pPr eaLnBrk="1" hangingPunct="1">
              <a:spcBef>
                <a:spcPct val="0"/>
              </a:spcBef>
            </a:pPr>
            <a:endParaRPr lang="en-GB" altLang="en-US" smtClean="0"/>
          </a:p>
          <a:p>
            <a:pPr eaLnBrk="1" hangingPunct="1">
              <a:spcBef>
                <a:spcPct val="0"/>
              </a:spcBef>
            </a:pPr>
            <a:r>
              <a:rPr lang="en-GB" altLang="en-US" smtClean="0"/>
              <a:t>• Such direct public losses in corrupt/grey cases are typically a result of: </a:t>
            </a:r>
          </a:p>
          <a:p>
            <a:pPr eaLnBrk="1" hangingPunct="1">
              <a:spcBef>
                <a:spcPct val="0"/>
              </a:spcBef>
            </a:pPr>
            <a:r>
              <a:rPr lang="en-GB" altLang="en-US" smtClean="0"/>
              <a:t>	- Cost overruns; </a:t>
            </a:r>
          </a:p>
          <a:p>
            <a:pPr eaLnBrk="1" hangingPunct="1">
              <a:spcBef>
                <a:spcPct val="0"/>
              </a:spcBef>
            </a:pPr>
            <a:r>
              <a:rPr lang="en-GB" altLang="en-US" smtClean="0"/>
              <a:t>	- Delays of implementation and/or; </a:t>
            </a:r>
          </a:p>
          <a:p>
            <a:pPr eaLnBrk="1" hangingPunct="1">
              <a:spcBef>
                <a:spcPct val="0"/>
              </a:spcBef>
            </a:pPr>
            <a:r>
              <a:rPr lang="en-GB" altLang="en-US" smtClean="0"/>
              <a:t>	- Loss of effectiveness (including inferior quality and questionable usefulness). </a:t>
            </a:r>
          </a:p>
          <a:p>
            <a:pPr eaLnBrk="1" hangingPunct="1">
              <a:spcBef>
                <a:spcPct val="0"/>
              </a:spcBef>
            </a:pPr>
            <a:r>
              <a:rPr lang="en-GB" altLang="en-US" smtClean="0"/>
              <a:t>• The overall share of budgets lost to corruption tends to be higher in smaller projects than in larger projects, however overall amounts lost are obviously higher in large projects.</a:t>
            </a:r>
          </a:p>
          <a:p>
            <a:pPr eaLnBrk="1" hangingPunct="1">
              <a:spcBef>
                <a:spcPct val="0"/>
              </a:spcBef>
            </a:pPr>
            <a:r>
              <a:rPr lang="en-GB" altLang="en-US" smtClean="0"/>
              <a:t>• In relative terms, the highest direct public losses are encountered in corrupt </a:t>
            </a:r>
            <a:r>
              <a:rPr lang="en-GB" altLang="en-US" b="1" smtClean="0"/>
              <a:t>training projects </a:t>
            </a:r>
            <a:r>
              <a:rPr lang="en-GB" altLang="en-US" smtClean="0"/>
              <a:t>(</a:t>
            </a:r>
            <a:r>
              <a:rPr lang="en-GB" altLang="en-US" b="1" smtClean="0"/>
              <a:t>44% of budget volume </a:t>
            </a:r>
            <a:r>
              <a:rPr lang="en-GB" altLang="en-US" smtClean="0"/>
              <a:t>lost in projects affected), followed by all other sectors (29% in urban/utility construction, 20% in road &amp; rail, 16% in water &amp; waste and 5% in Research &amp; Development).</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84E0E6E4-2D71-451A-84F4-52D88EA3D27D}" type="slidenum">
              <a:rPr lang="en-GB" altLang="en-US" smtClean="0">
                <a:ea typeface="MS PGothic" pitchFamily="34" charset="-128"/>
              </a:rPr>
              <a:pPr eaLnBrk="1" hangingPunct="1"/>
              <a:t>6</a:t>
            </a:fld>
            <a:endParaRPr lang="en-GB" altLang="en-US" smtClean="0">
              <a:ea typeface="MS PGothic"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Costs of corruption: The methodology developed by PWC allowed for an estimate of the direct costs of corruption in the 5 sectors. </a:t>
            </a:r>
          </a:p>
          <a:p>
            <a:pPr eaLnBrk="1" hangingPunct="1">
              <a:spcBef>
                <a:spcPct val="0"/>
              </a:spcBef>
            </a:pPr>
            <a:endParaRPr lang="en-GB" altLang="en-US" smtClean="0"/>
          </a:p>
          <a:p>
            <a:pPr eaLnBrk="1" hangingPunct="1">
              <a:spcBef>
                <a:spcPct val="0"/>
              </a:spcBef>
            </a:pPr>
            <a:r>
              <a:rPr lang="en-GB" altLang="en-US" smtClean="0"/>
              <a:t>The methodology is based on the detailed analysis of 96 cases in the sectors. The results of the analysis was fed into an econometric model which estimated results presented in the table above.</a:t>
            </a:r>
          </a:p>
          <a:p>
            <a:pPr eaLnBrk="1" hangingPunct="1">
              <a:spcBef>
                <a:spcPct val="0"/>
              </a:spcBef>
            </a:pPr>
            <a:r>
              <a:rPr lang="en-GB" altLang="en-US" smtClean="0"/>
              <a:t>Taken together, the overall direct costs of corruption in public procurement in 2010 for the five sectors studied in the 8 Member States is estimated to amount € 1.4 to € 2.2 billion.</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E305C95D-282B-4BFD-9DD1-1C59425A7487}" type="slidenum">
              <a:rPr lang="en-GB" altLang="en-US" smtClean="0">
                <a:ea typeface="MS PGothic" pitchFamily="34" charset="-128"/>
              </a:rPr>
              <a:pPr eaLnBrk="1" hangingPunct="1"/>
              <a:t>7</a:t>
            </a:fld>
            <a:endParaRPr lang="en-GB" altLang="en-US" smtClean="0">
              <a:ea typeface="MS PGothic"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i="1" smtClean="0"/>
              <a:t>Types of corruption</a:t>
            </a:r>
            <a:endParaRPr lang="en-GB" altLang="en-US" smtClean="0"/>
          </a:p>
          <a:p>
            <a:pPr eaLnBrk="1" hangingPunct="1">
              <a:spcBef>
                <a:spcPct val="0"/>
              </a:spcBef>
            </a:pPr>
            <a:r>
              <a:rPr lang="en-GB" altLang="en-US" smtClean="0"/>
              <a:t>During the course of the study, </a:t>
            </a:r>
            <a:r>
              <a:rPr lang="en-GB" altLang="en-US" i="1" smtClean="0"/>
              <a:t>4 main types of </a:t>
            </a:r>
            <a:r>
              <a:rPr lang="en-GB" altLang="en-US" b="1" i="1" u="sng" smtClean="0"/>
              <a:t>corrupt practices </a:t>
            </a:r>
            <a:r>
              <a:rPr lang="en-GB" altLang="en-US" smtClean="0"/>
              <a:t>in the 96 corrupt/grey cases were encountered:</a:t>
            </a:r>
          </a:p>
          <a:p>
            <a:pPr eaLnBrk="1" hangingPunct="1">
              <a:spcBef>
                <a:spcPct val="0"/>
              </a:spcBef>
            </a:pPr>
            <a:r>
              <a:rPr lang="en-GB" altLang="en-US" smtClean="0"/>
              <a:t> </a:t>
            </a:r>
          </a:p>
          <a:p>
            <a:pPr eaLnBrk="1" hangingPunct="1">
              <a:spcBef>
                <a:spcPct val="0"/>
              </a:spcBef>
            </a:pPr>
            <a:r>
              <a:rPr lang="en-GB" altLang="en-US" smtClean="0"/>
              <a:t>• </a:t>
            </a:r>
            <a:r>
              <a:rPr lang="en-GB" altLang="en-US" b="1" i="1" smtClean="0"/>
              <a:t>Bid rigging</a:t>
            </a:r>
            <a:r>
              <a:rPr lang="en-GB" altLang="en-US" i="1" smtClean="0"/>
              <a:t>: </a:t>
            </a:r>
            <a:r>
              <a:rPr lang="en-GB" altLang="en-US" smtClean="0"/>
              <a:t>the contract is ‘promised’ to one contractor, with or without the consent of the public official issuing the tender. Bid rigging takes the form of bid suppression, complementary offers, bid rotation and subcontracting.</a:t>
            </a:r>
          </a:p>
          <a:p>
            <a:pPr eaLnBrk="1" hangingPunct="1">
              <a:spcBef>
                <a:spcPct val="0"/>
              </a:spcBef>
            </a:pPr>
            <a:r>
              <a:rPr lang="en-GB" altLang="en-US" smtClean="0"/>
              <a:t> </a:t>
            </a:r>
          </a:p>
          <a:p>
            <a:pPr eaLnBrk="1" hangingPunct="1">
              <a:spcBef>
                <a:spcPct val="0"/>
              </a:spcBef>
            </a:pPr>
            <a:r>
              <a:rPr lang="en-GB" altLang="en-US" smtClean="0"/>
              <a:t>• </a:t>
            </a:r>
            <a:r>
              <a:rPr lang="en-GB" altLang="en-US" b="1" i="1" smtClean="0"/>
              <a:t>Kickbacks</a:t>
            </a:r>
            <a:r>
              <a:rPr lang="en-GB" altLang="en-US" i="1" smtClean="0"/>
              <a:t>: </a:t>
            </a:r>
            <a:r>
              <a:rPr lang="en-GB" altLang="en-US" smtClean="0"/>
              <a:t>the public official demands, or is open to, a bribe which will be accounted for in the tendering process, including administrative processes.</a:t>
            </a:r>
          </a:p>
          <a:p>
            <a:pPr eaLnBrk="1" hangingPunct="1">
              <a:spcBef>
                <a:spcPct val="0"/>
              </a:spcBef>
            </a:pPr>
            <a:r>
              <a:rPr lang="en-GB" altLang="en-US" smtClean="0"/>
              <a:t> </a:t>
            </a:r>
          </a:p>
          <a:p>
            <a:pPr eaLnBrk="1" hangingPunct="1">
              <a:spcBef>
                <a:spcPct val="0"/>
              </a:spcBef>
            </a:pPr>
            <a:r>
              <a:rPr lang="en-GB" altLang="en-US" smtClean="0"/>
              <a:t>• </a:t>
            </a:r>
            <a:r>
              <a:rPr lang="en-GB" altLang="en-US" b="1" i="1" smtClean="0"/>
              <a:t>Conflict of interest</a:t>
            </a:r>
            <a:r>
              <a:rPr lang="en-GB" altLang="en-US" i="1" smtClean="0"/>
              <a:t>: </a:t>
            </a:r>
            <a:r>
              <a:rPr lang="en-GB" altLang="en-US" smtClean="0"/>
              <a:t>the public official has personal interests in the winning company.</a:t>
            </a:r>
          </a:p>
          <a:p>
            <a:pPr eaLnBrk="1" hangingPunct="1">
              <a:spcBef>
                <a:spcPct val="0"/>
              </a:spcBef>
            </a:pPr>
            <a:r>
              <a:rPr lang="en-GB" altLang="en-US" smtClean="0"/>
              <a:t> </a:t>
            </a:r>
          </a:p>
          <a:p>
            <a:pPr eaLnBrk="1" hangingPunct="1">
              <a:spcBef>
                <a:spcPct val="0"/>
              </a:spcBef>
            </a:pPr>
            <a:r>
              <a:rPr lang="en-GB" altLang="en-US" smtClean="0"/>
              <a:t>• </a:t>
            </a:r>
            <a:r>
              <a:rPr lang="en-GB" altLang="en-US" b="1" i="1" smtClean="0"/>
              <a:t>Other – including deliberate mismanagement/ignorance</a:t>
            </a:r>
            <a:r>
              <a:rPr lang="en-GB" altLang="en-US" i="1" smtClean="0"/>
              <a:t>: </a:t>
            </a:r>
            <a:r>
              <a:rPr lang="en-GB" altLang="en-US" smtClean="0"/>
              <a:t>the public official has not properly carried out checks or followed procedures where this is required and/or tolerates/ ignores overt deliberate mismanagement by a co</a:t>
            </a:r>
          </a:p>
          <a:p>
            <a:pPr eaLnBrk="1" hangingPunct="1">
              <a:spcBef>
                <a:spcPct val="0"/>
              </a:spcBef>
            </a:pPr>
            <a:endParaRPr lang="en-GB" alt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5F989E50-1AC7-4CD2-BC75-438A20407955}" type="slidenum">
              <a:rPr lang="en-GB" altLang="en-US" smtClean="0"/>
              <a:pPr eaLnBrk="1" hangingPunct="1"/>
              <a:t>8</a:t>
            </a:fld>
            <a:endParaRPr lang="en-GB"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The table presents the types of corruption identified in the sample of 96 analysed cases. Certain cases displayed multiple types of corruption, which explains why the number of observations (119) exceeds the total number of cases.</a:t>
            </a:r>
          </a:p>
          <a:p>
            <a:pPr eaLnBrk="1" hangingPunct="1">
              <a:spcBef>
                <a:spcPct val="0"/>
              </a:spcBef>
            </a:pPr>
            <a:endParaRPr lang="en-GB" altLang="en-US" dirty="0" smtClean="0"/>
          </a:p>
          <a:p>
            <a:pPr eaLnBrk="1" hangingPunct="1">
              <a:spcBef>
                <a:spcPct val="0"/>
              </a:spcBef>
            </a:pPr>
            <a:r>
              <a:rPr lang="en-GB" altLang="en-US" dirty="0" smtClean="0"/>
              <a:t>Overall, the study estimates that </a:t>
            </a:r>
            <a:r>
              <a:rPr lang="en-GB" altLang="en-US" b="1" i="1" dirty="0" smtClean="0"/>
              <a:t>bid rigging</a:t>
            </a:r>
            <a:r>
              <a:rPr lang="en-GB" altLang="en-US" i="1" dirty="0" smtClean="0"/>
              <a:t> </a:t>
            </a:r>
            <a:r>
              <a:rPr lang="en-GB" altLang="en-US" dirty="0" smtClean="0"/>
              <a:t>is found in almost half (48%) of practices and most present in </a:t>
            </a:r>
            <a:r>
              <a:rPr lang="en-GB" altLang="en-US" i="1" dirty="0" smtClean="0"/>
              <a:t>Water &amp; Waste </a:t>
            </a:r>
            <a:r>
              <a:rPr lang="en-GB" altLang="en-US" dirty="0" smtClean="0"/>
              <a:t>and </a:t>
            </a:r>
            <a:r>
              <a:rPr lang="en-GB" altLang="en-US" i="1" dirty="0" smtClean="0"/>
              <a:t>Research &amp; Development </a:t>
            </a:r>
            <a:r>
              <a:rPr lang="en-GB" altLang="en-US" dirty="0" smtClean="0"/>
              <a:t>projects. Bid rigging is encountered more frequently in </a:t>
            </a:r>
            <a:r>
              <a:rPr lang="en-GB" altLang="en-US" i="1" dirty="0" smtClean="0"/>
              <a:t>Hungary, Poland, Lithuania </a:t>
            </a:r>
            <a:r>
              <a:rPr lang="en-GB" altLang="en-US" dirty="0" smtClean="0"/>
              <a:t>and </a:t>
            </a:r>
            <a:r>
              <a:rPr lang="en-GB" altLang="en-US" b="1" i="1" dirty="0" smtClean="0"/>
              <a:t>Italy</a:t>
            </a:r>
            <a:r>
              <a:rPr lang="en-GB" altLang="en-US" i="1" dirty="0" smtClean="0"/>
              <a:t>.</a:t>
            </a:r>
            <a:endParaRPr lang="en-GB" altLang="en-US" dirty="0" smtClean="0"/>
          </a:p>
          <a:p>
            <a:pPr eaLnBrk="1" hangingPunct="1">
              <a:spcBef>
                <a:spcPct val="0"/>
              </a:spcBef>
            </a:pPr>
            <a:r>
              <a:rPr lang="en-GB" altLang="en-US" i="1" dirty="0" smtClean="0"/>
              <a:t> </a:t>
            </a:r>
            <a:endParaRPr lang="en-GB" altLang="en-US" dirty="0" smtClean="0"/>
          </a:p>
          <a:p>
            <a:pPr eaLnBrk="1" hangingPunct="1">
              <a:spcBef>
                <a:spcPct val="0"/>
              </a:spcBef>
            </a:pPr>
            <a:r>
              <a:rPr lang="en-GB" altLang="en-US" b="1" i="1" dirty="0" smtClean="0"/>
              <a:t>Kickbacks</a:t>
            </a:r>
            <a:r>
              <a:rPr lang="en-GB" altLang="en-US" i="1" dirty="0" smtClean="0"/>
              <a:t> </a:t>
            </a:r>
            <a:r>
              <a:rPr lang="en-GB" altLang="en-US" dirty="0" smtClean="0"/>
              <a:t>are encountered in about 1 in 3 cases. This practice appears to be equally spread across all sectors. Kickbacks are the most frequent form of corruption encountered in </a:t>
            </a:r>
            <a:r>
              <a:rPr lang="en-GB" altLang="en-US" i="1" dirty="0" smtClean="0"/>
              <a:t>Spain </a:t>
            </a:r>
            <a:r>
              <a:rPr lang="en-GB" altLang="en-US" dirty="0" smtClean="0"/>
              <a:t>and </a:t>
            </a:r>
            <a:r>
              <a:rPr lang="en-GB" altLang="en-US" i="1" dirty="0" smtClean="0"/>
              <a:t>Romania.</a:t>
            </a:r>
            <a:endParaRPr lang="en-GB" altLang="en-US" dirty="0" smtClean="0"/>
          </a:p>
          <a:p>
            <a:pPr eaLnBrk="1" hangingPunct="1">
              <a:spcBef>
                <a:spcPct val="0"/>
              </a:spcBef>
            </a:pPr>
            <a:r>
              <a:rPr lang="en-GB" altLang="en-US" i="1" dirty="0" smtClean="0"/>
              <a:t> </a:t>
            </a:r>
            <a:endParaRPr lang="en-GB" altLang="en-US" dirty="0" smtClean="0"/>
          </a:p>
          <a:p>
            <a:pPr eaLnBrk="1" hangingPunct="1">
              <a:spcBef>
                <a:spcPct val="0"/>
              </a:spcBef>
            </a:pPr>
            <a:r>
              <a:rPr lang="en-GB" altLang="en-US" b="1" i="1" dirty="0" smtClean="0"/>
              <a:t>Conflict of interest</a:t>
            </a:r>
            <a:r>
              <a:rPr lang="en-GB" altLang="en-US" i="1" dirty="0" smtClean="0"/>
              <a:t> </a:t>
            </a:r>
            <a:r>
              <a:rPr lang="en-GB" altLang="en-US" dirty="0" smtClean="0"/>
              <a:t>practices were encountered in around 20% of cases and across all sectors, though slightly more frequent in the </a:t>
            </a:r>
            <a:r>
              <a:rPr lang="en-GB" altLang="en-US" i="1" dirty="0" smtClean="0"/>
              <a:t>Training and Urban/ utility construction </a:t>
            </a:r>
            <a:r>
              <a:rPr lang="en-GB" altLang="en-US" dirty="0" smtClean="0"/>
              <a:t>sector. </a:t>
            </a:r>
          </a:p>
          <a:p>
            <a:pPr eaLnBrk="1" hangingPunct="1">
              <a:spcBef>
                <a:spcPct val="0"/>
              </a:spcBef>
            </a:pPr>
            <a:endParaRPr lang="en-GB" altLang="en-US" i="1" dirty="0" smtClean="0"/>
          </a:p>
          <a:p>
            <a:pPr eaLnBrk="1" hangingPunct="1">
              <a:spcBef>
                <a:spcPct val="0"/>
              </a:spcBef>
            </a:pPr>
            <a:r>
              <a:rPr lang="en-GB" altLang="en-US" b="1" i="1" dirty="0" smtClean="0"/>
              <a:t>Deliberate mismanagement  </a:t>
            </a:r>
            <a:r>
              <a:rPr lang="en-GB" altLang="en-US" dirty="0" smtClean="0"/>
              <a:t>was encountered on average in 4% of all practices.</a:t>
            </a: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2EC692F2-52B9-4DFA-BD7B-8FD5DFF2127B}" type="slidenum">
              <a:rPr lang="en-GB" altLang="en-US" smtClean="0">
                <a:ea typeface="MS PGothic" pitchFamily="34" charset="-128"/>
              </a:rPr>
              <a:pPr eaLnBrk="1" hangingPunct="1"/>
              <a:t>9</a:t>
            </a:fld>
            <a:endParaRPr lang="en-GB" altLang="en-US" smtClean="0">
              <a:ea typeface="MS PGothic"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~10 minutes</a:t>
            </a:r>
          </a:p>
          <a:p>
            <a:pPr eaLnBrk="1" hangingPunct="1">
              <a:spcBef>
                <a:spcPct val="0"/>
              </a:spcBef>
            </a:pPr>
            <a:r>
              <a:rPr lang="en-GB" altLang="en-US" dirty="0" smtClean="0"/>
              <a:t>Does the perception reflect the reality? </a:t>
            </a:r>
          </a:p>
          <a:p>
            <a:pPr eaLnBrk="1" hangingPunct="1">
              <a:spcBef>
                <a:spcPct val="0"/>
              </a:spcBef>
            </a:pPr>
            <a:r>
              <a:rPr lang="en-GB" altLang="en-US" dirty="0" smtClean="0"/>
              <a:t>Do you share the opinion of the fraud in public procurement hampers growth?</a:t>
            </a:r>
          </a:p>
          <a:p>
            <a:pPr eaLnBrk="1" hangingPunct="1">
              <a:spcBef>
                <a:spcPct val="0"/>
              </a:spcBef>
            </a:pPr>
            <a:r>
              <a:rPr lang="en-GB" altLang="en-US" dirty="0" smtClean="0"/>
              <a:t>What could be the ways to improve the situation? </a:t>
            </a:r>
          </a:p>
          <a:p>
            <a:pPr eaLnBrk="1" hangingPunct="1">
              <a:spcBef>
                <a:spcPct val="0"/>
              </a:spcBef>
            </a:pPr>
            <a:endParaRPr lang="en-GB" altLang="en-US" dirty="0"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CFC982A6-56D7-42FD-AD7C-D94A9DB4D7D0}" type="slidenum">
              <a:rPr lang="en-GB" altLang="en-US" smtClean="0"/>
              <a:pPr eaLnBrk="1" hangingPunct="1"/>
              <a:t>10</a:t>
            </a:fld>
            <a:endParaRPr lang="en-GB"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3555" name="Title Placeholder 1"/>
          <p:cNvSpPr>
            <a:spLocks noGrp="1"/>
          </p:cNvSpPr>
          <p:nvPr>
            <p:ph type="ctrTitle"/>
          </p:nvPr>
        </p:nvSpPr>
        <p:spPr>
          <a:xfrm>
            <a:off x="1943100" y="2949575"/>
            <a:ext cx="6810375" cy="1470025"/>
          </a:xfrm>
        </p:spPr>
        <p:txBody>
          <a:bodyPr/>
          <a:lstStyle>
            <a:lvl1pPr>
              <a:defRPr sz="3300">
                <a:solidFill>
                  <a:schemeClr val="bg1"/>
                </a:solidFill>
              </a:defRPr>
            </a:lvl1pPr>
          </a:lstStyle>
          <a:p>
            <a:pPr lvl="0"/>
            <a:r>
              <a:rPr lang="en-GB" noProof="0" dirty="0"/>
              <a:t>Click to edit Master title style</a:t>
            </a:r>
          </a:p>
        </p:txBody>
      </p:sp>
      <p:sp>
        <p:nvSpPr>
          <p:cNvPr id="23556" name="Text Placeholder 2"/>
          <p:cNvSpPr>
            <a:spLocks noGrp="1"/>
          </p:cNvSpPr>
          <p:nvPr>
            <p:ph type="subTitle" idx="1"/>
          </p:nvPr>
        </p:nvSpPr>
        <p:spPr>
          <a:xfrm>
            <a:off x="1943100" y="3638550"/>
            <a:ext cx="6400800" cy="1752600"/>
          </a:xfrm>
        </p:spPr>
        <p:txBody>
          <a:bodyPr/>
          <a:lstStyle>
            <a:lvl1pPr marL="0" indent="0">
              <a:buFont typeface="Wingdings" charset="0"/>
              <a:buNone/>
              <a:defRPr sz="1700">
                <a:solidFill>
                  <a:schemeClr val="bg1"/>
                </a:solidFill>
              </a:defRPr>
            </a:lvl1pPr>
          </a:lstStyle>
          <a:p>
            <a:pPr lvl="0"/>
            <a:r>
              <a:rPr lang="en-GB" noProof="0" dirty="0"/>
              <a:t>CLICK TO EDIT MASTER SUBTITLE STYLE</a:t>
            </a:r>
          </a:p>
        </p:txBody>
      </p:sp>
    </p:spTree>
    <p:extLst>
      <p:ext uri="{BB962C8B-B14F-4D97-AF65-F5344CB8AC3E}">
        <p14:creationId xmlns:p14="http://schemas.microsoft.com/office/powerpoint/2010/main" val="4029512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Content Placeholder 2"/>
          <p:cNvSpPr>
            <a:spLocks noGrp="1"/>
          </p:cNvSpPr>
          <p:nvPr>
            <p:ph sz="half" idx="1"/>
          </p:nvPr>
        </p:nvSpPr>
        <p:spPr>
          <a:xfrm>
            <a:off x="720725" y="1600200"/>
            <a:ext cx="3902075" cy="4438651"/>
          </a:xfrm>
        </p:spPr>
        <p:txBody>
          <a:bodyPr/>
          <a:lstStyle>
            <a:lvl1pPr>
              <a:defRPr sz="1800"/>
            </a:lvl1pPr>
            <a:lvl2pPr>
              <a:defRPr sz="1700"/>
            </a:lvl2pPr>
            <a:lvl3pPr>
              <a:defRPr sz="1600"/>
            </a:lvl3pPr>
            <a:lvl4pPr>
              <a:defRPr sz="1600"/>
            </a:lvl4pPr>
            <a:lvl5pPr>
              <a:defRPr sz="1600"/>
            </a:lvl5pPr>
            <a:lvl6pPr>
              <a:defRPr sz="1800"/>
            </a:lvl6pPr>
            <a:lvl7pPr>
              <a:defRPr sz="1800"/>
            </a:lvl7pPr>
            <a:lvl8pPr>
              <a:defRPr sz="1800"/>
            </a:lvl8pPr>
            <a:lvl9pPr>
              <a:defRPr sz="1800"/>
            </a:lvl9pPr>
          </a:lstStyle>
          <a:p>
            <a:pPr lvl="0"/>
            <a:r>
              <a:rPr lang="fr-FR" dirty="0" smtClean="0"/>
              <a:t>Click to </a:t>
            </a:r>
            <a:r>
              <a:rPr lang="fr-FR" dirty="0" err="1" smtClean="0"/>
              <a:t>edit</a:t>
            </a:r>
            <a:r>
              <a:rPr lang="fr-FR" dirty="0" smtClean="0"/>
              <a:t> Master </a:t>
            </a:r>
            <a:r>
              <a:rPr lang="fr-FR" dirty="0" err="1" smtClean="0"/>
              <a:t>text</a:t>
            </a:r>
            <a:r>
              <a:rPr lang="fr-FR" dirty="0" smtClean="0"/>
              <a:t> styles</a:t>
            </a:r>
          </a:p>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a:p>
            <a:pPr lvl="4"/>
            <a:r>
              <a:rPr lang="fr-FR" dirty="0" err="1" smtClean="0"/>
              <a:t>Fifth</a:t>
            </a:r>
            <a:r>
              <a:rPr lang="fr-FR" dirty="0" smtClean="0"/>
              <a:t> </a:t>
            </a:r>
            <a:r>
              <a:rPr lang="fr-FR" dirty="0" err="1" smtClean="0"/>
              <a:t>level</a:t>
            </a:r>
            <a:endParaRPr lang="en-US" dirty="0"/>
          </a:p>
        </p:txBody>
      </p:sp>
      <p:sp>
        <p:nvSpPr>
          <p:cNvPr id="4" name="Content Placeholder 3"/>
          <p:cNvSpPr>
            <a:spLocks noGrp="1"/>
          </p:cNvSpPr>
          <p:nvPr>
            <p:ph sz="half" idx="2"/>
          </p:nvPr>
        </p:nvSpPr>
        <p:spPr>
          <a:xfrm>
            <a:off x="4810125" y="1600201"/>
            <a:ext cx="3971925" cy="4438650"/>
          </a:xfrm>
        </p:spPr>
        <p:txBody>
          <a:bodyPr/>
          <a:lstStyle>
            <a:lvl1pPr>
              <a:defRPr sz="1800"/>
            </a:lvl1pPr>
            <a:lvl2pPr>
              <a:defRPr sz="1700"/>
            </a:lvl2pPr>
            <a:lvl3pPr>
              <a:defRPr sz="1600"/>
            </a:lvl3pPr>
            <a:lvl4pPr>
              <a:defRPr sz="1600"/>
            </a:lvl4pPr>
            <a:lvl5pPr>
              <a:defRPr sz="1600"/>
            </a:lvl5pPr>
            <a:lvl6pPr>
              <a:defRPr sz="1800"/>
            </a:lvl6pPr>
            <a:lvl7pPr>
              <a:defRPr sz="1800"/>
            </a:lvl7pPr>
            <a:lvl8pPr>
              <a:defRPr sz="1800"/>
            </a:lvl8pPr>
            <a:lvl9pPr>
              <a:defRPr sz="1800"/>
            </a:lvl9pPr>
          </a:lstStyle>
          <a:p>
            <a:pPr lvl="0"/>
            <a:r>
              <a:rPr lang="fr-FR" dirty="0" smtClean="0"/>
              <a:t>Click to </a:t>
            </a:r>
            <a:r>
              <a:rPr lang="fr-FR" dirty="0" err="1" smtClean="0"/>
              <a:t>edit</a:t>
            </a:r>
            <a:r>
              <a:rPr lang="fr-FR" dirty="0" smtClean="0"/>
              <a:t> Master </a:t>
            </a:r>
            <a:r>
              <a:rPr lang="fr-FR" dirty="0" err="1" smtClean="0"/>
              <a:t>text</a:t>
            </a:r>
            <a:r>
              <a:rPr lang="fr-FR" dirty="0" smtClean="0"/>
              <a:t> styles</a:t>
            </a:r>
          </a:p>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a:p>
            <a:pPr lvl="4"/>
            <a:r>
              <a:rPr lang="fr-FR" dirty="0" err="1" smtClean="0"/>
              <a:t>Fifth</a:t>
            </a:r>
            <a:r>
              <a:rPr lang="fr-FR" dirty="0" smtClean="0"/>
              <a:t> </a:t>
            </a:r>
            <a:r>
              <a:rPr lang="fr-FR" dirty="0" err="1" smtClean="0"/>
              <a:t>level</a:t>
            </a:r>
            <a:endParaRPr lang="en-US" dirty="0"/>
          </a:p>
        </p:txBody>
      </p:sp>
      <p:sp>
        <p:nvSpPr>
          <p:cNvPr id="5" name="Footer Placeholder 4"/>
          <p:cNvSpPr>
            <a:spLocks noGrp="1"/>
          </p:cNvSpPr>
          <p:nvPr>
            <p:ph type="ftr" sz="quarter" idx="10"/>
          </p:nvPr>
        </p:nvSpPr>
        <p:spPr>
          <a:xfrm>
            <a:off x="457200" y="6121400"/>
            <a:ext cx="2895600" cy="365125"/>
          </a:xfrm>
          <a:prstGeom prst="rect">
            <a:avLst/>
          </a:prstGeom>
        </p:spPr>
        <p:txBody>
          <a:bodyPr/>
          <a:lstStyle>
            <a:lvl1pPr fontAlgn="auto">
              <a:spcBef>
                <a:spcPts val="0"/>
              </a:spcBef>
              <a:spcAft>
                <a:spcPts val="0"/>
              </a:spcAft>
              <a:defRPr>
                <a:solidFill>
                  <a:srgbClr val="000000"/>
                </a:solidFill>
                <a:latin typeface="+mn-lt"/>
                <a:cs typeface="+mn-cs"/>
              </a:defRPr>
            </a:lvl1pPr>
          </a:lstStyle>
          <a:p>
            <a:pPr>
              <a:defRPr/>
            </a:pPr>
            <a:r>
              <a:rPr lang="en-GB"/>
              <a:t>Présentation Powerpoint</a:t>
            </a:r>
          </a:p>
        </p:txBody>
      </p:sp>
      <p:sp>
        <p:nvSpPr>
          <p:cNvPr id="6" name="Date Placeholder 3"/>
          <p:cNvSpPr>
            <a:spLocks noGrp="1"/>
          </p:cNvSpPr>
          <p:nvPr>
            <p:ph type="dt" sz="half" idx="11"/>
          </p:nvPr>
        </p:nvSpPr>
        <p:spPr>
          <a:xfrm>
            <a:off x="457200" y="6292850"/>
            <a:ext cx="2133600" cy="365125"/>
          </a:xfrm>
          <a:prstGeom prst="rect">
            <a:avLst/>
          </a:prstGeom>
        </p:spPr>
        <p:txBody>
          <a:bodyPr/>
          <a:lstStyle>
            <a:lvl1pPr fontAlgn="auto">
              <a:spcBef>
                <a:spcPts val="0"/>
              </a:spcBef>
              <a:spcAft>
                <a:spcPts val="0"/>
              </a:spcAft>
              <a:defRPr>
                <a:solidFill>
                  <a:srgbClr val="000000"/>
                </a:solidFill>
                <a:latin typeface="+mn-lt"/>
                <a:cs typeface="+mn-cs"/>
              </a:defRPr>
            </a:lvl1pPr>
          </a:lstStyle>
          <a:p>
            <a:pPr>
              <a:defRPr/>
            </a:pPr>
            <a:fld id="{BB72567A-9B99-4179-BA9E-C87C55F8E931}" type="datetime5">
              <a:rPr lang="en-US"/>
              <a:pPr>
                <a:defRPr/>
              </a:pPr>
              <a:t>19-Jan-15</a:t>
            </a:fld>
            <a:endParaRPr lang="en-US"/>
          </a:p>
        </p:txBody>
      </p:sp>
      <p:sp>
        <p:nvSpPr>
          <p:cNvPr id="7" name="Slide Number Placeholder 5"/>
          <p:cNvSpPr>
            <a:spLocks noGrp="1"/>
          </p:cNvSpPr>
          <p:nvPr>
            <p:ph type="sldNum" sz="quarter" idx="12"/>
          </p:nvPr>
        </p:nvSpPr>
        <p:spPr/>
        <p:txBody>
          <a:bodyPr/>
          <a:lstStyle>
            <a:lvl1pPr>
              <a:defRPr/>
            </a:lvl1pPr>
          </a:lstStyle>
          <a:p>
            <a:pPr>
              <a:defRPr/>
            </a:pPr>
            <a:fld id="{74DC177B-3403-4D38-A516-4FCE0C27D37E}" type="slidenum">
              <a:rPr lang="en-US"/>
              <a:pPr>
                <a:defRPr/>
              </a:pPr>
              <a:t>‹#›</a:t>
            </a:fld>
            <a:endParaRPr lang="en-US"/>
          </a:p>
        </p:txBody>
      </p:sp>
    </p:spTree>
    <p:extLst>
      <p:ext uri="{BB962C8B-B14F-4D97-AF65-F5344CB8AC3E}">
        <p14:creationId xmlns:p14="http://schemas.microsoft.com/office/powerpoint/2010/main" val="2800959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457200" y="6121400"/>
            <a:ext cx="2895600" cy="365125"/>
          </a:xfrm>
          <a:prstGeom prst="rect">
            <a:avLst/>
          </a:prstGeom>
        </p:spPr>
        <p:txBody>
          <a:bodyPr/>
          <a:lstStyle>
            <a:lvl1pPr fontAlgn="auto">
              <a:spcBef>
                <a:spcPts val="0"/>
              </a:spcBef>
              <a:spcAft>
                <a:spcPts val="0"/>
              </a:spcAft>
              <a:defRPr>
                <a:solidFill>
                  <a:srgbClr val="000000"/>
                </a:solidFill>
                <a:latin typeface="+mn-lt"/>
                <a:cs typeface="+mn-cs"/>
              </a:defRPr>
            </a:lvl1pPr>
          </a:lstStyle>
          <a:p>
            <a:pPr>
              <a:defRPr/>
            </a:pPr>
            <a:r>
              <a:rPr lang="en-GB"/>
              <a:t>Présentation Powerpoint</a:t>
            </a:r>
          </a:p>
        </p:txBody>
      </p:sp>
      <p:sp>
        <p:nvSpPr>
          <p:cNvPr id="3" name="Date Placeholder 3"/>
          <p:cNvSpPr>
            <a:spLocks noGrp="1"/>
          </p:cNvSpPr>
          <p:nvPr>
            <p:ph type="dt" sz="half" idx="11"/>
          </p:nvPr>
        </p:nvSpPr>
        <p:spPr>
          <a:xfrm>
            <a:off x="457200" y="6292850"/>
            <a:ext cx="2133600" cy="365125"/>
          </a:xfrm>
          <a:prstGeom prst="rect">
            <a:avLst/>
          </a:prstGeom>
        </p:spPr>
        <p:txBody>
          <a:bodyPr/>
          <a:lstStyle>
            <a:lvl1pPr fontAlgn="auto">
              <a:spcBef>
                <a:spcPts val="0"/>
              </a:spcBef>
              <a:spcAft>
                <a:spcPts val="0"/>
              </a:spcAft>
              <a:defRPr>
                <a:solidFill>
                  <a:srgbClr val="000000"/>
                </a:solidFill>
                <a:latin typeface="+mn-lt"/>
                <a:cs typeface="+mn-cs"/>
              </a:defRPr>
            </a:lvl1pPr>
          </a:lstStyle>
          <a:p>
            <a:pPr>
              <a:defRPr/>
            </a:pPr>
            <a:fld id="{55399209-1058-4480-AFB6-2061CD08BB60}" type="datetime5">
              <a:rPr lang="en-US"/>
              <a:pPr>
                <a:defRPr/>
              </a:pPr>
              <a:t>19-Jan-15</a:t>
            </a:fld>
            <a:endParaRPr lang="en-US"/>
          </a:p>
        </p:txBody>
      </p:sp>
      <p:sp>
        <p:nvSpPr>
          <p:cNvPr id="4" name="Slide Number Placeholder 5"/>
          <p:cNvSpPr>
            <a:spLocks noGrp="1"/>
          </p:cNvSpPr>
          <p:nvPr>
            <p:ph type="sldNum" sz="quarter" idx="12"/>
          </p:nvPr>
        </p:nvSpPr>
        <p:spPr/>
        <p:txBody>
          <a:bodyPr/>
          <a:lstStyle>
            <a:lvl1pPr>
              <a:defRPr/>
            </a:lvl1pPr>
          </a:lstStyle>
          <a:p>
            <a:pPr>
              <a:defRPr/>
            </a:pPr>
            <a:fld id="{F08A1970-2A20-42EC-83B8-EA54C370FC98}" type="slidenum">
              <a:rPr lang="en-US"/>
              <a:pPr>
                <a:defRPr/>
              </a:pPr>
              <a:t>‹#›</a:t>
            </a:fld>
            <a:endParaRPr lang="en-US"/>
          </a:p>
        </p:txBody>
      </p:sp>
    </p:spTree>
    <p:extLst>
      <p:ext uri="{BB962C8B-B14F-4D97-AF65-F5344CB8AC3E}">
        <p14:creationId xmlns:p14="http://schemas.microsoft.com/office/powerpoint/2010/main" val="3289301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20725" y="666750"/>
            <a:ext cx="8229600" cy="1143000"/>
          </a:xfrm>
        </p:spPr>
        <p:txBody>
          <a:bodyPr/>
          <a:lstStyle/>
          <a:p>
            <a:r>
              <a:rPr lang="fr-FR" smtClean="0"/>
              <a:t>Click to edit Master title style</a:t>
            </a:r>
            <a:endParaRPr lang="en-US"/>
          </a:p>
        </p:txBody>
      </p:sp>
      <p:sp>
        <p:nvSpPr>
          <p:cNvPr id="3" name="Table Placeholder 2"/>
          <p:cNvSpPr>
            <a:spLocks noGrp="1"/>
          </p:cNvSpPr>
          <p:nvPr>
            <p:ph type="tbl" idx="1"/>
          </p:nvPr>
        </p:nvSpPr>
        <p:spPr>
          <a:xfrm>
            <a:off x="720725" y="1595438"/>
            <a:ext cx="8048625" cy="4392612"/>
          </a:xfrm>
        </p:spPr>
        <p:txBody>
          <a:bodyPr/>
          <a:lstStyle/>
          <a:p>
            <a:pPr lvl="0"/>
            <a:endParaRPr lang="en-US" noProof="0"/>
          </a:p>
        </p:txBody>
      </p:sp>
      <p:sp>
        <p:nvSpPr>
          <p:cNvPr id="4" name="Footer Placeholder 4"/>
          <p:cNvSpPr>
            <a:spLocks noGrp="1"/>
          </p:cNvSpPr>
          <p:nvPr>
            <p:ph type="ftr" sz="quarter" idx="10"/>
          </p:nvPr>
        </p:nvSpPr>
        <p:spPr>
          <a:xfrm>
            <a:off x="457200" y="6121400"/>
            <a:ext cx="2895600" cy="365125"/>
          </a:xfrm>
          <a:prstGeom prst="rect">
            <a:avLst/>
          </a:prstGeom>
        </p:spPr>
        <p:txBody>
          <a:bodyPr/>
          <a:lstStyle>
            <a:lvl1pPr fontAlgn="auto">
              <a:spcBef>
                <a:spcPts val="0"/>
              </a:spcBef>
              <a:spcAft>
                <a:spcPts val="0"/>
              </a:spcAft>
              <a:defRPr>
                <a:solidFill>
                  <a:srgbClr val="000000"/>
                </a:solidFill>
                <a:latin typeface="+mn-lt"/>
                <a:cs typeface="+mn-cs"/>
              </a:defRPr>
            </a:lvl1pPr>
          </a:lstStyle>
          <a:p>
            <a:pPr>
              <a:defRPr/>
            </a:pPr>
            <a:r>
              <a:rPr lang="en-GB"/>
              <a:t>Présentation Powerpoint</a:t>
            </a:r>
          </a:p>
        </p:txBody>
      </p:sp>
      <p:sp>
        <p:nvSpPr>
          <p:cNvPr id="5" name="Date Placeholder 3"/>
          <p:cNvSpPr>
            <a:spLocks noGrp="1"/>
          </p:cNvSpPr>
          <p:nvPr>
            <p:ph type="dt" sz="half" idx="11"/>
          </p:nvPr>
        </p:nvSpPr>
        <p:spPr>
          <a:xfrm>
            <a:off x="457200" y="6292850"/>
            <a:ext cx="2133600" cy="365125"/>
          </a:xfrm>
          <a:prstGeom prst="rect">
            <a:avLst/>
          </a:prstGeom>
        </p:spPr>
        <p:txBody>
          <a:bodyPr/>
          <a:lstStyle>
            <a:lvl1pPr fontAlgn="auto">
              <a:spcBef>
                <a:spcPts val="0"/>
              </a:spcBef>
              <a:spcAft>
                <a:spcPts val="0"/>
              </a:spcAft>
              <a:defRPr>
                <a:solidFill>
                  <a:srgbClr val="000000"/>
                </a:solidFill>
                <a:latin typeface="+mn-lt"/>
                <a:cs typeface="+mn-cs"/>
              </a:defRPr>
            </a:lvl1pPr>
          </a:lstStyle>
          <a:p>
            <a:pPr>
              <a:defRPr/>
            </a:pPr>
            <a:fld id="{BA597ECD-9E81-46B1-8A45-BA242A2D60DA}" type="datetime5">
              <a:rPr lang="en-US"/>
              <a:pPr>
                <a:defRPr/>
              </a:pPr>
              <a:t>19-Jan-15</a:t>
            </a:fld>
            <a:endParaRPr lang="en-US"/>
          </a:p>
        </p:txBody>
      </p:sp>
      <p:sp>
        <p:nvSpPr>
          <p:cNvPr id="6" name="Slide Number Placeholder 5"/>
          <p:cNvSpPr>
            <a:spLocks noGrp="1"/>
          </p:cNvSpPr>
          <p:nvPr>
            <p:ph type="sldNum" sz="quarter" idx="12"/>
          </p:nvPr>
        </p:nvSpPr>
        <p:spPr/>
        <p:txBody>
          <a:bodyPr/>
          <a:lstStyle>
            <a:lvl1pPr>
              <a:defRPr/>
            </a:lvl1pPr>
          </a:lstStyle>
          <a:p>
            <a:pPr>
              <a:defRPr/>
            </a:pPr>
            <a:fld id="{6A66327F-8011-4DF5-B788-005712184174}" type="slidenum">
              <a:rPr lang="en-US"/>
              <a:pPr>
                <a:defRPr/>
              </a:pPr>
              <a:t>‹#›</a:t>
            </a:fld>
            <a:endParaRPr lang="en-US"/>
          </a:p>
        </p:txBody>
      </p:sp>
    </p:spTree>
    <p:extLst>
      <p:ext uri="{BB962C8B-B14F-4D97-AF65-F5344CB8AC3E}">
        <p14:creationId xmlns:p14="http://schemas.microsoft.com/office/powerpoint/2010/main" val="2502121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20725" y="666750"/>
            <a:ext cx="82296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720725" y="1595438"/>
            <a:ext cx="8229600" cy="4525962"/>
          </a:xfrm>
        </p:spPr>
        <p:txBody>
          <a:bodyPr/>
          <a:lstStyle/>
          <a:p>
            <a:pPr lvl="0"/>
            <a:endParaRPr lang="en-GB" noProof="0"/>
          </a:p>
        </p:txBody>
      </p:sp>
      <p:sp>
        <p:nvSpPr>
          <p:cNvPr id="4" name="Footer Placeholder 4"/>
          <p:cNvSpPr>
            <a:spLocks noGrp="1"/>
          </p:cNvSpPr>
          <p:nvPr>
            <p:ph type="ftr" sz="quarter" idx="10"/>
          </p:nvPr>
        </p:nvSpPr>
        <p:spPr>
          <a:xfrm>
            <a:off x="457200" y="6121400"/>
            <a:ext cx="2895600" cy="365125"/>
          </a:xfrm>
          <a:prstGeom prst="rect">
            <a:avLst/>
          </a:prstGeom>
        </p:spPr>
        <p:txBody>
          <a:bodyPr/>
          <a:lstStyle>
            <a:lvl1pPr fontAlgn="auto">
              <a:spcBef>
                <a:spcPts val="0"/>
              </a:spcBef>
              <a:spcAft>
                <a:spcPts val="0"/>
              </a:spcAft>
              <a:defRPr>
                <a:solidFill>
                  <a:srgbClr val="000000"/>
                </a:solidFill>
                <a:latin typeface="+mn-lt"/>
                <a:cs typeface="+mn-cs"/>
              </a:defRPr>
            </a:lvl1pPr>
          </a:lstStyle>
          <a:p>
            <a:pPr>
              <a:defRPr/>
            </a:pPr>
            <a:r>
              <a:rPr lang="en-GB"/>
              <a:t>Présentation Powerpoint</a:t>
            </a:r>
          </a:p>
        </p:txBody>
      </p:sp>
    </p:spTree>
    <p:extLst>
      <p:ext uri="{BB962C8B-B14F-4D97-AF65-F5344CB8AC3E}">
        <p14:creationId xmlns:p14="http://schemas.microsoft.com/office/powerpoint/2010/main" val="1202643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20725" y="666750"/>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720725" y="15954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911725" y="15954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8715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Content Placeholder 2"/>
          <p:cNvSpPr>
            <a:spLocks noGrp="1"/>
          </p:cNvSpPr>
          <p:nvPr>
            <p:ph idx="1"/>
          </p:nvPr>
        </p:nvSpPr>
        <p:spPr>
          <a:xfrm>
            <a:off x="720725" y="1595438"/>
            <a:ext cx="8029575" cy="4462462"/>
          </a:xfrm>
        </p:spPr>
        <p:txBody>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B59E44DE-786E-4DE9-BBBD-748A975D79C3}" type="slidenum">
              <a:rPr lang="en-US"/>
              <a:pPr>
                <a:defRPr/>
              </a:pPr>
              <a:t>‹#›</a:t>
            </a:fld>
            <a:endParaRPr lang="en-US"/>
          </a:p>
        </p:txBody>
      </p:sp>
    </p:spTree>
    <p:extLst>
      <p:ext uri="{BB962C8B-B14F-4D97-AF65-F5344CB8AC3E}">
        <p14:creationId xmlns:p14="http://schemas.microsoft.com/office/powerpoint/2010/main" val="1859918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Content Placeholder 2"/>
          <p:cNvSpPr>
            <a:spLocks noGrp="1"/>
          </p:cNvSpPr>
          <p:nvPr>
            <p:ph sz="half" idx="1"/>
          </p:nvPr>
        </p:nvSpPr>
        <p:spPr>
          <a:xfrm>
            <a:off x="720725" y="1600200"/>
            <a:ext cx="3902075" cy="4438651"/>
          </a:xfrm>
        </p:spPr>
        <p:txBody>
          <a:bodyPr/>
          <a:lstStyle>
            <a:lvl1pPr>
              <a:defRPr sz="1800"/>
            </a:lvl1pPr>
            <a:lvl2pPr>
              <a:defRPr sz="1700"/>
            </a:lvl2pPr>
            <a:lvl3pPr>
              <a:defRPr sz="1600"/>
            </a:lvl3pPr>
            <a:lvl4pPr>
              <a:defRPr sz="1600"/>
            </a:lvl4pPr>
            <a:lvl5pPr>
              <a:defRPr sz="1600"/>
            </a:lvl5pPr>
            <a:lvl6pPr>
              <a:defRPr sz="1800"/>
            </a:lvl6pPr>
            <a:lvl7pPr>
              <a:defRPr sz="1800"/>
            </a:lvl7pPr>
            <a:lvl8pPr>
              <a:defRPr sz="1800"/>
            </a:lvl8pPr>
            <a:lvl9pPr>
              <a:defRPr sz="1800"/>
            </a:lvl9pPr>
          </a:lstStyle>
          <a:p>
            <a:pPr lvl="0"/>
            <a:r>
              <a:rPr lang="fr-FR" dirty="0" smtClean="0"/>
              <a:t>Click to </a:t>
            </a:r>
            <a:r>
              <a:rPr lang="fr-FR" dirty="0" err="1" smtClean="0"/>
              <a:t>edit</a:t>
            </a:r>
            <a:r>
              <a:rPr lang="fr-FR" dirty="0" smtClean="0"/>
              <a:t> Master </a:t>
            </a:r>
            <a:r>
              <a:rPr lang="fr-FR" dirty="0" err="1" smtClean="0"/>
              <a:t>text</a:t>
            </a:r>
            <a:r>
              <a:rPr lang="fr-FR" dirty="0" smtClean="0"/>
              <a:t> styles</a:t>
            </a:r>
          </a:p>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a:p>
            <a:pPr lvl="4"/>
            <a:r>
              <a:rPr lang="fr-FR" dirty="0" err="1" smtClean="0"/>
              <a:t>Fifth</a:t>
            </a:r>
            <a:r>
              <a:rPr lang="fr-FR" dirty="0" smtClean="0"/>
              <a:t> </a:t>
            </a:r>
            <a:r>
              <a:rPr lang="fr-FR" dirty="0" err="1" smtClean="0"/>
              <a:t>level</a:t>
            </a:r>
            <a:endParaRPr lang="en-US" dirty="0"/>
          </a:p>
        </p:txBody>
      </p:sp>
      <p:sp>
        <p:nvSpPr>
          <p:cNvPr id="4" name="Content Placeholder 3"/>
          <p:cNvSpPr>
            <a:spLocks noGrp="1"/>
          </p:cNvSpPr>
          <p:nvPr>
            <p:ph sz="half" idx="2"/>
          </p:nvPr>
        </p:nvSpPr>
        <p:spPr>
          <a:xfrm>
            <a:off x="4810125" y="1600201"/>
            <a:ext cx="3971925" cy="4438650"/>
          </a:xfrm>
        </p:spPr>
        <p:txBody>
          <a:bodyPr/>
          <a:lstStyle>
            <a:lvl1pPr>
              <a:defRPr sz="1800"/>
            </a:lvl1pPr>
            <a:lvl2pPr>
              <a:defRPr sz="1700"/>
            </a:lvl2pPr>
            <a:lvl3pPr>
              <a:defRPr sz="1600"/>
            </a:lvl3pPr>
            <a:lvl4pPr>
              <a:defRPr sz="1600"/>
            </a:lvl4pPr>
            <a:lvl5pPr>
              <a:defRPr sz="1600"/>
            </a:lvl5pPr>
            <a:lvl6pPr>
              <a:defRPr sz="1800"/>
            </a:lvl6pPr>
            <a:lvl7pPr>
              <a:defRPr sz="1800"/>
            </a:lvl7pPr>
            <a:lvl8pPr>
              <a:defRPr sz="1800"/>
            </a:lvl8pPr>
            <a:lvl9pPr>
              <a:defRPr sz="1800"/>
            </a:lvl9pPr>
          </a:lstStyle>
          <a:p>
            <a:pPr lvl="0"/>
            <a:r>
              <a:rPr lang="fr-FR" dirty="0" smtClean="0"/>
              <a:t>Click to </a:t>
            </a:r>
            <a:r>
              <a:rPr lang="fr-FR" dirty="0" err="1" smtClean="0"/>
              <a:t>edit</a:t>
            </a:r>
            <a:r>
              <a:rPr lang="fr-FR" dirty="0" smtClean="0"/>
              <a:t> Master </a:t>
            </a:r>
            <a:r>
              <a:rPr lang="fr-FR" dirty="0" err="1" smtClean="0"/>
              <a:t>text</a:t>
            </a:r>
            <a:r>
              <a:rPr lang="fr-FR" dirty="0" smtClean="0"/>
              <a:t> styles</a:t>
            </a:r>
          </a:p>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a:p>
            <a:pPr lvl="4"/>
            <a:r>
              <a:rPr lang="fr-FR" dirty="0" err="1" smtClean="0"/>
              <a:t>Fifth</a:t>
            </a:r>
            <a:r>
              <a:rPr lang="fr-FR" dirty="0" smtClean="0"/>
              <a:t> </a:t>
            </a:r>
            <a:r>
              <a:rPr lang="fr-FR" dirty="0" err="1" smtClean="0"/>
              <a:t>level</a:t>
            </a:r>
            <a:endParaRPr lang="en-US" dirty="0"/>
          </a:p>
        </p:txBody>
      </p:sp>
      <p:sp>
        <p:nvSpPr>
          <p:cNvPr id="5" name="Footer Placeholder 4"/>
          <p:cNvSpPr>
            <a:spLocks noGrp="1"/>
          </p:cNvSpPr>
          <p:nvPr>
            <p:ph type="ftr" sz="quarter" idx="10"/>
          </p:nvPr>
        </p:nvSpPr>
        <p:spPr>
          <a:xfrm>
            <a:off x="457200" y="612140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n-GB"/>
              <a:t>Présentation Powerpoint</a:t>
            </a:r>
          </a:p>
        </p:txBody>
      </p:sp>
      <p:sp>
        <p:nvSpPr>
          <p:cNvPr id="6" name="Date Placeholder 3"/>
          <p:cNvSpPr>
            <a:spLocks noGrp="1"/>
          </p:cNvSpPr>
          <p:nvPr>
            <p:ph type="dt" sz="half" idx="11"/>
          </p:nvPr>
        </p:nvSpPr>
        <p:spPr>
          <a:xfrm>
            <a:off x="457200" y="62928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F1A3486-7DF9-4179-B59D-A9D91088690B}" type="datetime5">
              <a:rPr lang="en-US"/>
              <a:pPr>
                <a:defRPr/>
              </a:pPr>
              <a:t>19-Jan-15</a:t>
            </a:fld>
            <a:endParaRPr lang="en-US"/>
          </a:p>
        </p:txBody>
      </p:sp>
      <p:sp>
        <p:nvSpPr>
          <p:cNvPr id="7" name="Slide Number Placeholder 5"/>
          <p:cNvSpPr>
            <a:spLocks noGrp="1"/>
          </p:cNvSpPr>
          <p:nvPr>
            <p:ph type="sldNum" sz="quarter" idx="12"/>
          </p:nvPr>
        </p:nvSpPr>
        <p:spPr/>
        <p:txBody>
          <a:bodyPr/>
          <a:lstStyle>
            <a:lvl1pPr>
              <a:defRPr/>
            </a:lvl1pPr>
          </a:lstStyle>
          <a:p>
            <a:pPr>
              <a:defRPr/>
            </a:pPr>
            <a:fld id="{4156F95F-306E-4149-AD80-9296B8FC40AE}" type="slidenum">
              <a:rPr lang="en-US"/>
              <a:pPr>
                <a:defRPr/>
              </a:pPr>
              <a:t>‹#›</a:t>
            </a:fld>
            <a:endParaRPr lang="en-US"/>
          </a:p>
        </p:txBody>
      </p:sp>
    </p:spTree>
    <p:extLst>
      <p:ext uri="{BB962C8B-B14F-4D97-AF65-F5344CB8AC3E}">
        <p14:creationId xmlns:p14="http://schemas.microsoft.com/office/powerpoint/2010/main" val="492168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457200" y="612140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n-GB"/>
              <a:t>Présentation Powerpoint</a:t>
            </a:r>
          </a:p>
        </p:txBody>
      </p:sp>
      <p:sp>
        <p:nvSpPr>
          <p:cNvPr id="3" name="Date Placeholder 3"/>
          <p:cNvSpPr>
            <a:spLocks noGrp="1"/>
          </p:cNvSpPr>
          <p:nvPr>
            <p:ph type="dt" sz="half" idx="11"/>
          </p:nvPr>
        </p:nvSpPr>
        <p:spPr>
          <a:xfrm>
            <a:off x="457200" y="62928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C4C8BFE-1BAE-4DC5-B0B0-FB6F486412BC}" type="datetime5">
              <a:rPr lang="en-US"/>
              <a:pPr>
                <a:defRPr/>
              </a:pPr>
              <a:t>19-Jan-15</a:t>
            </a:fld>
            <a:endParaRPr lang="en-US"/>
          </a:p>
        </p:txBody>
      </p:sp>
      <p:sp>
        <p:nvSpPr>
          <p:cNvPr id="4" name="Slide Number Placeholder 5"/>
          <p:cNvSpPr>
            <a:spLocks noGrp="1"/>
          </p:cNvSpPr>
          <p:nvPr>
            <p:ph type="sldNum" sz="quarter" idx="12"/>
          </p:nvPr>
        </p:nvSpPr>
        <p:spPr/>
        <p:txBody>
          <a:bodyPr/>
          <a:lstStyle>
            <a:lvl1pPr>
              <a:defRPr/>
            </a:lvl1pPr>
          </a:lstStyle>
          <a:p>
            <a:pPr>
              <a:defRPr/>
            </a:pPr>
            <a:fld id="{EBBE7658-5067-4E45-9B71-E54F015E5532}" type="slidenum">
              <a:rPr lang="en-US"/>
              <a:pPr>
                <a:defRPr/>
              </a:pPr>
              <a:t>‹#›</a:t>
            </a:fld>
            <a:endParaRPr lang="en-US"/>
          </a:p>
        </p:txBody>
      </p:sp>
    </p:spTree>
    <p:extLst>
      <p:ext uri="{BB962C8B-B14F-4D97-AF65-F5344CB8AC3E}">
        <p14:creationId xmlns:p14="http://schemas.microsoft.com/office/powerpoint/2010/main" val="1890892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20725" y="666750"/>
            <a:ext cx="8229600" cy="1143000"/>
          </a:xfrm>
        </p:spPr>
        <p:txBody>
          <a:bodyPr/>
          <a:lstStyle/>
          <a:p>
            <a:r>
              <a:rPr lang="fr-FR" smtClean="0"/>
              <a:t>Click to edit Master title style</a:t>
            </a:r>
            <a:endParaRPr lang="en-US"/>
          </a:p>
        </p:txBody>
      </p:sp>
      <p:sp>
        <p:nvSpPr>
          <p:cNvPr id="3" name="Table Placeholder 2"/>
          <p:cNvSpPr>
            <a:spLocks noGrp="1"/>
          </p:cNvSpPr>
          <p:nvPr>
            <p:ph type="tbl" idx="1"/>
          </p:nvPr>
        </p:nvSpPr>
        <p:spPr>
          <a:xfrm>
            <a:off x="720725" y="1595438"/>
            <a:ext cx="8048625" cy="4392612"/>
          </a:xfrm>
        </p:spPr>
        <p:txBody>
          <a:bodyPr/>
          <a:lstStyle/>
          <a:p>
            <a:pPr lvl="0"/>
            <a:endParaRPr lang="en-US" noProof="0"/>
          </a:p>
        </p:txBody>
      </p:sp>
      <p:sp>
        <p:nvSpPr>
          <p:cNvPr id="4" name="Footer Placeholder 4"/>
          <p:cNvSpPr>
            <a:spLocks noGrp="1"/>
          </p:cNvSpPr>
          <p:nvPr>
            <p:ph type="ftr" sz="quarter" idx="10"/>
          </p:nvPr>
        </p:nvSpPr>
        <p:spPr>
          <a:xfrm>
            <a:off x="457200" y="612140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n-GB"/>
              <a:t>Présentation Powerpoint</a:t>
            </a:r>
          </a:p>
        </p:txBody>
      </p:sp>
      <p:sp>
        <p:nvSpPr>
          <p:cNvPr id="5" name="Date Placeholder 3"/>
          <p:cNvSpPr>
            <a:spLocks noGrp="1"/>
          </p:cNvSpPr>
          <p:nvPr>
            <p:ph type="dt" sz="half" idx="11"/>
          </p:nvPr>
        </p:nvSpPr>
        <p:spPr>
          <a:xfrm>
            <a:off x="457200" y="62928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3769222-4559-45DE-A3D3-43885A1865AE}" type="datetime5">
              <a:rPr lang="en-US"/>
              <a:pPr>
                <a:defRPr/>
              </a:pPr>
              <a:t>19-Jan-15</a:t>
            </a:fld>
            <a:endParaRPr lang="en-US"/>
          </a:p>
        </p:txBody>
      </p:sp>
      <p:sp>
        <p:nvSpPr>
          <p:cNvPr id="6" name="Slide Number Placeholder 5"/>
          <p:cNvSpPr>
            <a:spLocks noGrp="1"/>
          </p:cNvSpPr>
          <p:nvPr>
            <p:ph type="sldNum" sz="quarter" idx="12"/>
          </p:nvPr>
        </p:nvSpPr>
        <p:spPr/>
        <p:txBody>
          <a:bodyPr/>
          <a:lstStyle>
            <a:lvl1pPr>
              <a:defRPr/>
            </a:lvl1pPr>
          </a:lstStyle>
          <a:p>
            <a:pPr>
              <a:defRPr/>
            </a:pPr>
            <a:fld id="{7736F554-F46A-4BEC-8B0A-FB3FF3145FEF}" type="slidenum">
              <a:rPr lang="en-US"/>
              <a:pPr>
                <a:defRPr/>
              </a:pPr>
              <a:t>‹#›</a:t>
            </a:fld>
            <a:endParaRPr lang="en-US"/>
          </a:p>
        </p:txBody>
      </p:sp>
    </p:spTree>
    <p:extLst>
      <p:ext uri="{BB962C8B-B14F-4D97-AF65-F5344CB8AC3E}">
        <p14:creationId xmlns:p14="http://schemas.microsoft.com/office/powerpoint/2010/main" val="2059998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20725" y="666750"/>
            <a:ext cx="82296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720725" y="1595438"/>
            <a:ext cx="8229600" cy="4525962"/>
          </a:xfrm>
        </p:spPr>
        <p:txBody>
          <a:bodyPr/>
          <a:lstStyle/>
          <a:p>
            <a:pPr lvl="0"/>
            <a:endParaRPr lang="en-GB" noProof="0"/>
          </a:p>
        </p:txBody>
      </p:sp>
      <p:sp>
        <p:nvSpPr>
          <p:cNvPr id="4" name="Footer Placeholder 4"/>
          <p:cNvSpPr>
            <a:spLocks noGrp="1"/>
          </p:cNvSpPr>
          <p:nvPr>
            <p:ph type="ftr" sz="quarter" idx="10"/>
          </p:nvPr>
        </p:nvSpPr>
        <p:spPr>
          <a:xfrm>
            <a:off x="457200" y="612140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n-GB"/>
              <a:t>Présentation Powerpoint</a:t>
            </a:r>
          </a:p>
        </p:txBody>
      </p:sp>
    </p:spTree>
    <p:extLst>
      <p:ext uri="{BB962C8B-B14F-4D97-AF65-F5344CB8AC3E}">
        <p14:creationId xmlns:p14="http://schemas.microsoft.com/office/powerpoint/2010/main" val="4178537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20725" y="666750"/>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720725" y="15954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911725" y="15954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86763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5" name="Title Placeholder 1"/>
          <p:cNvSpPr>
            <a:spLocks noGrp="1"/>
          </p:cNvSpPr>
          <p:nvPr>
            <p:ph type="ctrTitle"/>
          </p:nvPr>
        </p:nvSpPr>
        <p:spPr>
          <a:xfrm>
            <a:off x="1943100" y="2949575"/>
            <a:ext cx="6810375" cy="1470025"/>
          </a:xfrm>
        </p:spPr>
        <p:txBody>
          <a:bodyPr/>
          <a:lstStyle>
            <a:lvl1pPr>
              <a:defRPr sz="3300">
                <a:solidFill>
                  <a:schemeClr val="bg1"/>
                </a:solidFill>
              </a:defRPr>
            </a:lvl1pPr>
          </a:lstStyle>
          <a:p>
            <a:pPr lvl="0"/>
            <a:r>
              <a:rPr lang="en-GB" noProof="0" dirty="0"/>
              <a:t>Click to edit Master title style</a:t>
            </a:r>
          </a:p>
        </p:txBody>
      </p:sp>
      <p:sp>
        <p:nvSpPr>
          <p:cNvPr id="23556" name="Text Placeholder 2"/>
          <p:cNvSpPr>
            <a:spLocks noGrp="1"/>
          </p:cNvSpPr>
          <p:nvPr>
            <p:ph type="subTitle" idx="1"/>
          </p:nvPr>
        </p:nvSpPr>
        <p:spPr>
          <a:xfrm>
            <a:off x="1943100" y="3638550"/>
            <a:ext cx="6400800" cy="1752600"/>
          </a:xfrm>
        </p:spPr>
        <p:txBody>
          <a:bodyPr/>
          <a:lstStyle>
            <a:lvl1pPr marL="0" indent="0">
              <a:buFont typeface="Wingdings" charset="0"/>
              <a:buNone/>
              <a:defRPr sz="1700">
                <a:solidFill>
                  <a:schemeClr val="bg1"/>
                </a:solidFill>
              </a:defRPr>
            </a:lvl1pPr>
          </a:lstStyle>
          <a:p>
            <a:pPr lvl="0"/>
            <a:r>
              <a:rPr lang="en-GB" noProof="0" dirty="0"/>
              <a:t>CLICK TO EDIT MASTER SUBTITLE STYLE</a:t>
            </a:r>
          </a:p>
        </p:txBody>
      </p:sp>
    </p:spTree>
    <p:extLst>
      <p:ext uri="{BB962C8B-B14F-4D97-AF65-F5344CB8AC3E}">
        <p14:creationId xmlns:p14="http://schemas.microsoft.com/office/powerpoint/2010/main" val="3814803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Content Placeholder 2"/>
          <p:cNvSpPr>
            <a:spLocks noGrp="1"/>
          </p:cNvSpPr>
          <p:nvPr>
            <p:ph idx="1"/>
          </p:nvPr>
        </p:nvSpPr>
        <p:spPr>
          <a:xfrm>
            <a:off x="720725" y="1595438"/>
            <a:ext cx="8029575" cy="4462462"/>
          </a:xfrm>
        </p:spPr>
        <p:txBody>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ACC0E337-651C-4948-8FEB-BF1306F5CB95}" type="slidenum">
              <a:rPr lang="en-US"/>
              <a:pPr>
                <a:defRPr/>
              </a:pPr>
              <a:t>‹#›</a:t>
            </a:fld>
            <a:endParaRPr lang="en-US"/>
          </a:p>
        </p:txBody>
      </p:sp>
    </p:spTree>
    <p:extLst>
      <p:ext uri="{BB962C8B-B14F-4D97-AF65-F5344CB8AC3E}">
        <p14:creationId xmlns:p14="http://schemas.microsoft.com/office/powerpoint/2010/main" val="269894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20725" y="6667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720725" y="15954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457200" y="6445250"/>
            <a:ext cx="2133600" cy="365125"/>
          </a:xfrm>
          <a:prstGeom prst="rect">
            <a:avLst/>
          </a:prstGeom>
        </p:spPr>
        <p:txBody>
          <a:bodyPr vert="horz" wrap="square" lIns="0" tIns="0" rIns="0" bIns="0" numCol="1" anchor="t" anchorCtr="0" compatLnSpc="1">
            <a:prstTxWarp prst="textNoShape">
              <a:avLst/>
            </a:prstTxWarp>
          </a:bodyPr>
          <a:lstStyle>
            <a:lvl1pPr fontAlgn="auto">
              <a:spcBef>
                <a:spcPts val="0"/>
              </a:spcBef>
              <a:spcAft>
                <a:spcPts val="0"/>
              </a:spcAft>
              <a:defRPr sz="900">
                <a:solidFill>
                  <a:srgbClr val="0D4DA2"/>
                </a:solidFill>
                <a:latin typeface="Verdana" pitchFamily="34" charset="0"/>
                <a:ea typeface="ＭＳ Ｐゴシック" charset="-128"/>
                <a:cs typeface="+mn-cs"/>
              </a:defRPr>
            </a:lvl1pPr>
          </a:lstStyle>
          <a:p>
            <a:pPr>
              <a:defRPr/>
            </a:pPr>
            <a:fld id="{F1155247-DAD7-424D-A677-8E38392C460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17" r:id="rId3"/>
    <p:sldLayoutId id="2147483918" r:id="rId4"/>
    <p:sldLayoutId id="2147483919" r:id="rId5"/>
    <p:sldLayoutId id="2147483920" r:id="rId6"/>
    <p:sldLayoutId id="2147483921" r:id="rId7"/>
  </p:sldLayoutIdLst>
  <p:timing>
    <p:tnLst>
      <p:par>
        <p:cTn id="1" dur="indefinite" restart="never" nodeType="tmRoot"/>
      </p:par>
    </p:tnLst>
  </p:timing>
  <p:hf hdr="0"/>
  <p:txStyles>
    <p:titleStyle>
      <a:lvl1pPr algn="l" defTabSz="457200" rtl="0" eaLnBrk="0" fontAlgn="base" hangingPunct="0">
        <a:spcBef>
          <a:spcPct val="0"/>
        </a:spcBef>
        <a:spcAft>
          <a:spcPct val="0"/>
        </a:spcAft>
        <a:defRPr sz="2600" kern="1200">
          <a:solidFill>
            <a:srgbClr val="0D4DA2"/>
          </a:solidFill>
          <a:latin typeface="Verdana"/>
          <a:ea typeface="MS PGothic" pitchFamily="34" charset="-128"/>
          <a:cs typeface="Verdana"/>
        </a:defRPr>
      </a:lvl1pPr>
      <a:lvl2pPr algn="l" defTabSz="457200" rtl="0" eaLnBrk="0" fontAlgn="base" hangingPunct="0">
        <a:spcBef>
          <a:spcPct val="0"/>
        </a:spcBef>
        <a:spcAft>
          <a:spcPct val="0"/>
        </a:spcAft>
        <a:defRPr sz="2600">
          <a:solidFill>
            <a:srgbClr val="0D4DA2"/>
          </a:solidFill>
          <a:latin typeface="Verdana" charset="0"/>
          <a:ea typeface="MS PGothic" pitchFamily="34" charset="-128"/>
          <a:cs typeface="Verdana" pitchFamily="34" charset="0"/>
        </a:defRPr>
      </a:lvl2pPr>
      <a:lvl3pPr algn="l" defTabSz="457200" rtl="0" eaLnBrk="0" fontAlgn="base" hangingPunct="0">
        <a:spcBef>
          <a:spcPct val="0"/>
        </a:spcBef>
        <a:spcAft>
          <a:spcPct val="0"/>
        </a:spcAft>
        <a:defRPr sz="2600">
          <a:solidFill>
            <a:srgbClr val="0D4DA2"/>
          </a:solidFill>
          <a:latin typeface="Verdana" charset="0"/>
          <a:ea typeface="MS PGothic" pitchFamily="34" charset="-128"/>
          <a:cs typeface="Verdana" pitchFamily="34" charset="0"/>
        </a:defRPr>
      </a:lvl3pPr>
      <a:lvl4pPr algn="l" defTabSz="457200" rtl="0" eaLnBrk="0" fontAlgn="base" hangingPunct="0">
        <a:spcBef>
          <a:spcPct val="0"/>
        </a:spcBef>
        <a:spcAft>
          <a:spcPct val="0"/>
        </a:spcAft>
        <a:defRPr sz="2600">
          <a:solidFill>
            <a:srgbClr val="0D4DA2"/>
          </a:solidFill>
          <a:latin typeface="Verdana" charset="0"/>
          <a:ea typeface="MS PGothic" pitchFamily="34" charset="-128"/>
          <a:cs typeface="Verdana" pitchFamily="34" charset="0"/>
        </a:defRPr>
      </a:lvl4pPr>
      <a:lvl5pPr algn="l" defTabSz="457200" rtl="0" eaLnBrk="0" fontAlgn="base" hangingPunct="0">
        <a:spcBef>
          <a:spcPct val="0"/>
        </a:spcBef>
        <a:spcAft>
          <a:spcPct val="0"/>
        </a:spcAft>
        <a:defRPr sz="2600">
          <a:solidFill>
            <a:srgbClr val="0D4DA2"/>
          </a:solidFill>
          <a:latin typeface="Verdana" charset="0"/>
          <a:ea typeface="MS PGothic" pitchFamily="34" charset="-128"/>
          <a:cs typeface="Verdana" pitchFamily="34" charset="0"/>
        </a:defRPr>
      </a:lvl5pPr>
      <a:lvl6pPr marL="457200" algn="l" defTabSz="457200" rtl="0" fontAlgn="base">
        <a:spcBef>
          <a:spcPct val="0"/>
        </a:spcBef>
        <a:spcAft>
          <a:spcPct val="0"/>
        </a:spcAft>
        <a:defRPr sz="2800">
          <a:solidFill>
            <a:srgbClr val="0D4DA2"/>
          </a:solidFill>
          <a:latin typeface="Lucida Sans" charset="0"/>
          <a:ea typeface="ＭＳ Ｐゴシック" charset="0"/>
          <a:cs typeface="ＭＳ Ｐゴシック" charset="0"/>
        </a:defRPr>
      </a:lvl6pPr>
      <a:lvl7pPr marL="914400" algn="l" defTabSz="457200" rtl="0" fontAlgn="base">
        <a:spcBef>
          <a:spcPct val="0"/>
        </a:spcBef>
        <a:spcAft>
          <a:spcPct val="0"/>
        </a:spcAft>
        <a:defRPr sz="2800">
          <a:solidFill>
            <a:srgbClr val="0D4DA2"/>
          </a:solidFill>
          <a:latin typeface="Lucida Sans" charset="0"/>
          <a:ea typeface="ＭＳ Ｐゴシック" charset="0"/>
          <a:cs typeface="ＭＳ Ｐゴシック" charset="0"/>
        </a:defRPr>
      </a:lvl7pPr>
      <a:lvl8pPr marL="1371600" algn="l" defTabSz="457200" rtl="0" fontAlgn="base">
        <a:spcBef>
          <a:spcPct val="0"/>
        </a:spcBef>
        <a:spcAft>
          <a:spcPct val="0"/>
        </a:spcAft>
        <a:defRPr sz="2800">
          <a:solidFill>
            <a:srgbClr val="0D4DA2"/>
          </a:solidFill>
          <a:latin typeface="Lucida Sans" charset="0"/>
          <a:ea typeface="ＭＳ Ｐゴシック" charset="0"/>
          <a:cs typeface="ＭＳ Ｐゴシック" charset="0"/>
        </a:defRPr>
      </a:lvl8pPr>
      <a:lvl9pPr marL="1828800" algn="l" defTabSz="457200" rtl="0" fontAlgn="base">
        <a:spcBef>
          <a:spcPct val="0"/>
        </a:spcBef>
        <a:spcAft>
          <a:spcPct val="0"/>
        </a:spcAft>
        <a:defRPr sz="2800">
          <a:solidFill>
            <a:srgbClr val="0D4DA2"/>
          </a:solidFill>
          <a:latin typeface="Lucida Sans"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Clr>
          <a:srgbClr val="0D4DA2"/>
        </a:buClr>
        <a:buFont typeface="Wingdings" pitchFamily="2" charset="2"/>
        <a:buChar char=""/>
        <a:defRPr kern="1200">
          <a:solidFill>
            <a:schemeClr val="tx1"/>
          </a:solidFill>
          <a:latin typeface="Verdana"/>
          <a:ea typeface="MS PGothic" pitchFamily="34" charset="-128"/>
          <a:cs typeface="Verdana"/>
        </a:defRPr>
      </a:lvl1pPr>
      <a:lvl2pPr marL="742950" indent="-285750" algn="l" defTabSz="457200" rtl="0" eaLnBrk="0" fontAlgn="base" hangingPunct="0">
        <a:spcBef>
          <a:spcPct val="20000"/>
        </a:spcBef>
        <a:spcAft>
          <a:spcPct val="0"/>
        </a:spcAft>
        <a:buClr>
          <a:srgbClr val="0D4DA2"/>
        </a:buClr>
        <a:buFont typeface="Wingdings 2" pitchFamily="18" charset="2"/>
        <a:buChar char=""/>
        <a:defRPr sz="1700" kern="1200">
          <a:solidFill>
            <a:schemeClr val="tx1"/>
          </a:solidFill>
          <a:latin typeface="Verdana"/>
          <a:ea typeface="MS PGothic" pitchFamily="34" charset="-128"/>
          <a:cs typeface="Verdana"/>
        </a:defRPr>
      </a:lvl2pPr>
      <a:lvl3pPr marL="1143000" indent="-228600" algn="l" defTabSz="457200" rtl="0" eaLnBrk="0" fontAlgn="base" hangingPunct="0">
        <a:spcBef>
          <a:spcPct val="20000"/>
        </a:spcBef>
        <a:spcAft>
          <a:spcPct val="0"/>
        </a:spcAft>
        <a:buFont typeface="Arial" charset="0"/>
        <a:buChar char="•"/>
        <a:defRPr sz="1600" kern="1200">
          <a:solidFill>
            <a:schemeClr val="tx1"/>
          </a:solidFill>
          <a:latin typeface="Verdana"/>
          <a:ea typeface="MS PGothic" pitchFamily="34" charset="-128"/>
          <a:cs typeface="Verdana"/>
        </a:defRPr>
      </a:lvl3pPr>
      <a:lvl4pPr marL="1600200" indent="-228600" algn="l" defTabSz="457200" rtl="0" eaLnBrk="0" fontAlgn="base" hangingPunct="0">
        <a:spcBef>
          <a:spcPct val="20000"/>
        </a:spcBef>
        <a:spcAft>
          <a:spcPct val="0"/>
        </a:spcAft>
        <a:buFont typeface="Arial" charset="0"/>
        <a:buChar char="–"/>
        <a:defRPr sz="1600" kern="1200">
          <a:solidFill>
            <a:schemeClr val="tx1"/>
          </a:solidFill>
          <a:latin typeface="Verdana"/>
          <a:ea typeface="MS PGothic" pitchFamily="34" charset="-128"/>
          <a:cs typeface="Verdana"/>
        </a:defRPr>
      </a:lvl4pPr>
      <a:lvl5pPr marL="2057400" indent="-228600" algn="l" defTabSz="457200" rtl="0" eaLnBrk="0" fontAlgn="base" hangingPunct="0">
        <a:spcBef>
          <a:spcPct val="20000"/>
        </a:spcBef>
        <a:spcAft>
          <a:spcPct val="0"/>
        </a:spcAft>
        <a:buFont typeface="Arial" charset="0"/>
        <a:buChar char="»"/>
        <a:defRPr sz="1600" kern="1200">
          <a:solidFill>
            <a:schemeClr val="tx1"/>
          </a:solidFill>
          <a:latin typeface="Verdana"/>
          <a:ea typeface="MS PGothic" pitchFamily="34" charset="-128"/>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720725" y="6667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720725" y="15954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457200" y="6445250"/>
            <a:ext cx="2133600" cy="365125"/>
          </a:xfrm>
          <a:prstGeom prst="rect">
            <a:avLst/>
          </a:prstGeom>
        </p:spPr>
        <p:txBody>
          <a:bodyPr vert="horz" wrap="square" lIns="0" tIns="0" rIns="0" bIns="0" numCol="1" anchor="t" anchorCtr="0" compatLnSpc="1">
            <a:prstTxWarp prst="textNoShape">
              <a:avLst/>
            </a:prstTxWarp>
          </a:bodyPr>
          <a:lstStyle>
            <a:lvl1pPr fontAlgn="auto">
              <a:spcBef>
                <a:spcPts val="0"/>
              </a:spcBef>
              <a:spcAft>
                <a:spcPts val="0"/>
              </a:spcAft>
              <a:defRPr sz="900">
                <a:solidFill>
                  <a:srgbClr val="0D4DA2"/>
                </a:solidFill>
                <a:latin typeface="Verdana" pitchFamily="34" charset="0"/>
                <a:ea typeface="ＭＳ Ｐゴシック" charset="-128"/>
                <a:cs typeface="+mn-cs"/>
              </a:defRPr>
            </a:lvl1pPr>
          </a:lstStyle>
          <a:p>
            <a:pPr>
              <a:defRPr/>
            </a:pPr>
            <a:fld id="{28DFAD18-FB23-4075-BDFC-AB32818D4CB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23" r:id="rId1"/>
    <p:sldLayoutId id="2147483915" r:id="rId2"/>
    <p:sldLayoutId id="2147483924" r:id="rId3"/>
    <p:sldLayoutId id="2147483925" r:id="rId4"/>
    <p:sldLayoutId id="2147483926" r:id="rId5"/>
    <p:sldLayoutId id="2147483927" r:id="rId6"/>
    <p:sldLayoutId id="2147483928" r:id="rId7"/>
  </p:sldLayoutIdLst>
  <p:timing>
    <p:tnLst>
      <p:par>
        <p:cTn id="1" dur="indefinite" restart="never" nodeType="tmRoot"/>
      </p:par>
    </p:tnLst>
  </p:timing>
  <p:hf hdr="0"/>
  <p:txStyles>
    <p:titleStyle>
      <a:lvl1pPr algn="l" defTabSz="457200" rtl="0" eaLnBrk="0" fontAlgn="base" hangingPunct="0">
        <a:spcBef>
          <a:spcPct val="0"/>
        </a:spcBef>
        <a:spcAft>
          <a:spcPct val="0"/>
        </a:spcAft>
        <a:defRPr sz="2600" kern="1200">
          <a:solidFill>
            <a:srgbClr val="0D4DA2"/>
          </a:solidFill>
          <a:latin typeface="Verdana"/>
          <a:ea typeface="MS PGothic" pitchFamily="34" charset="-128"/>
          <a:cs typeface="Verdana"/>
        </a:defRPr>
      </a:lvl1pPr>
      <a:lvl2pPr algn="l" defTabSz="457200" rtl="0" eaLnBrk="0" fontAlgn="base" hangingPunct="0">
        <a:spcBef>
          <a:spcPct val="0"/>
        </a:spcBef>
        <a:spcAft>
          <a:spcPct val="0"/>
        </a:spcAft>
        <a:defRPr sz="2600">
          <a:solidFill>
            <a:srgbClr val="0D4DA2"/>
          </a:solidFill>
          <a:latin typeface="Verdana" charset="0"/>
          <a:ea typeface="MS PGothic" pitchFamily="34" charset="-128"/>
          <a:cs typeface="Verdana" pitchFamily="34" charset="0"/>
        </a:defRPr>
      </a:lvl2pPr>
      <a:lvl3pPr algn="l" defTabSz="457200" rtl="0" eaLnBrk="0" fontAlgn="base" hangingPunct="0">
        <a:spcBef>
          <a:spcPct val="0"/>
        </a:spcBef>
        <a:spcAft>
          <a:spcPct val="0"/>
        </a:spcAft>
        <a:defRPr sz="2600">
          <a:solidFill>
            <a:srgbClr val="0D4DA2"/>
          </a:solidFill>
          <a:latin typeface="Verdana" charset="0"/>
          <a:ea typeface="MS PGothic" pitchFamily="34" charset="-128"/>
          <a:cs typeface="Verdana" pitchFamily="34" charset="0"/>
        </a:defRPr>
      </a:lvl3pPr>
      <a:lvl4pPr algn="l" defTabSz="457200" rtl="0" eaLnBrk="0" fontAlgn="base" hangingPunct="0">
        <a:spcBef>
          <a:spcPct val="0"/>
        </a:spcBef>
        <a:spcAft>
          <a:spcPct val="0"/>
        </a:spcAft>
        <a:defRPr sz="2600">
          <a:solidFill>
            <a:srgbClr val="0D4DA2"/>
          </a:solidFill>
          <a:latin typeface="Verdana" charset="0"/>
          <a:ea typeface="MS PGothic" pitchFamily="34" charset="-128"/>
          <a:cs typeface="Verdana" pitchFamily="34" charset="0"/>
        </a:defRPr>
      </a:lvl4pPr>
      <a:lvl5pPr algn="l" defTabSz="457200" rtl="0" eaLnBrk="0" fontAlgn="base" hangingPunct="0">
        <a:spcBef>
          <a:spcPct val="0"/>
        </a:spcBef>
        <a:spcAft>
          <a:spcPct val="0"/>
        </a:spcAft>
        <a:defRPr sz="2600">
          <a:solidFill>
            <a:srgbClr val="0D4DA2"/>
          </a:solidFill>
          <a:latin typeface="Verdana" charset="0"/>
          <a:ea typeface="MS PGothic" pitchFamily="34" charset="-128"/>
          <a:cs typeface="Verdana" pitchFamily="34" charset="0"/>
        </a:defRPr>
      </a:lvl5pPr>
      <a:lvl6pPr marL="457200" algn="l" defTabSz="457200" rtl="0" fontAlgn="base">
        <a:spcBef>
          <a:spcPct val="0"/>
        </a:spcBef>
        <a:spcAft>
          <a:spcPct val="0"/>
        </a:spcAft>
        <a:defRPr sz="2800">
          <a:solidFill>
            <a:srgbClr val="0D4DA2"/>
          </a:solidFill>
          <a:latin typeface="Lucida Sans" charset="0"/>
          <a:ea typeface="ＭＳ Ｐゴシック" charset="0"/>
          <a:cs typeface="ＭＳ Ｐゴシック" charset="0"/>
        </a:defRPr>
      </a:lvl6pPr>
      <a:lvl7pPr marL="914400" algn="l" defTabSz="457200" rtl="0" fontAlgn="base">
        <a:spcBef>
          <a:spcPct val="0"/>
        </a:spcBef>
        <a:spcAft>
          <a:spcPct val="0"/>
        </a:spcAft>
        <a:defRPr sz="2800">
          <a:solidFill>
            <a:srgbClr val="0D4DA2"/>
          </a:solidFill>
          <a:latin typeface="Lucida Sans" charset="0"/>
          <a:ea typeface="ＭＳ Ｐゴシック" charset="0"/>
          <a:cs typeface="ＭＳ Ｐゴシック" charset="0"/>
        </a:defRPr>
      </a:lvl7pPr>
      <a:lvl8pPr marL="1371600" algn="l" defTabSz="457200" rtl="0" fontAlgn="base">
        <a:spcBef>
          <a:spcPct val="0"/>
        </a:spcBef>
        <a:spcAft>
          <a:spcPct val="0"/>
        </a:spcAft>
        <a:defRPr sz="2800">
          <a:solidFill>
            <a:srgbClr val="0D4DA2"/>
          </a:solidFill>
          <a:latin typeface="Lucida Sans" charset="0"/>
          <a:ea typeface="ＭＳ Ｐゴシック" charset="0"/>
          <a:cs typeface="ＭＳ Ｐゴシック" charset="0"/>
        </a:defRPr>
      </a:lvl8pPr>
      <a:lvl9pPr marL="1828800" algn="l" defTabSz="457200" rtl="0" fontAlgn="base">
        <a:spcBef>
          <a:spcPct val="0"/>
        </a:spcBef>
        <a:spcAft>
          <a:spcPct val="0"/>
        </a:spcAft>
        <a:defRPr sz="2800">
          <a:solidFill>
            <a:srgbClr val="0D4DA2"/>
          </a:solidFill>
          <a:latin typeface="Lucida Sans"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Clr>
          <a:srgbClr val="0D4DA2"/>
        </a:buClr>
        <a:buFont typeface="Wingdings" pitchFamily="2" charset="2"/>
        <a:buChar char=""/>
        <a:defRPr kern="1200">
          <a:solidFill>
            <a:schemeClr val="tx1"/>
          </a:solidFill>
          <a:latin typeface="Verdana"/>
          <a:ea typeface="MS PGothic" pitchFamily="34" charset="-128"/>
          <a:cs typeface="Verdana"/>
        </a:defRPr>
      </a:lvl1pPr>
      <a:lvl2pPr marL="742950" indent="-285750" algn="l" defTabSz="457200" rtl="0" eaLnBrk="0" fontAlgn="base" hangingPunct="0">
        <a:spcBef>
          <a:spcPct val="20000"/>
        </a:spcBef>
        <a:spcAft>
          <a:spcPct val="0"/>
        </a:spcAft>
        <a:buClr>
          <a:srgbClr val="0D4DA2"/>
        </a:buClr>
        <a:buFont typeface="Wingdings 2" pitchFamily="18" charset="2"/>
        <a:buChar char=""/>
        <a:defRPr sz="1700" kern="1200">
          <a:solidFill>
            <a:schemeClr val="tx1"/>
          </a:solidFill>
          <a:latin typeface="Verdana"/>
          <a:ea typeface="MS PGothic" pitchFamily="34" charset="-128"/>
          <a:cs typeface="Verdana"/>
        </a:defRPr>
      </a:lvl2pPr>
      <a:lvl3pPr marL="1143000" indent="-228600" algn="l" defTabSz="457200" rtl="0" eaLnBrk="0" fontAlgn="base" hangingPunct="0">
        <a:spcBef>
          <a:spcPct val="20000"/>
        </a:spcBef>
        <a:spcAft>
          <a:spcPct val="0"/>
        </a:spcAft>
        <a:buFont typeface="Arial" charset="0"/>
        <a:buChar char="•"/>
        <a:defRPr sz="1600" kern="1200">
          <a:solidFill>
            <a:schemeClr val="tx1"/>
          </a:solidFill>
          <a:latin typeface="Verdana"/>
          <a:ea typeface="MS PGothic" pitchFamily="34" charset="-128"/>
          <a:cs typeface="Verdana"/>
        </a:defRPr>
      </a:lvl3pPr>
      <a:lvl4pPr marL="1600200" indent="-228600" algn="l" defTabSz="457200" rtl="0" eaLnBrk="0" fontAlgn="base" hangingPunct="0">
        <a:spcBef>
          <a:spcPct val="20000"/>
        </a:spcBef>
        <a:spcAft>
          <a:spcPct val="0"/>
        </a:spcAft>
        <a:buFont typeface="Arial" charset="0"/>
        <a:buChar char="–"/>
        <a:defRPr sz="1600" kern="1200">
          <a:solidFill>
            <a:schemeClr val="tx1"/>
          </a:solidFill>
          <a:latin typeface="Verdana"/>
          <a:ea typeface="MS PGothic" pitchFamily="34" charset="-128"/>
          <a:cs typeface="Verdana"/>
        </a:defRPr>
      </a:lvl4pPr>
      <a:lvl5pPr marL="2057400" indent="-228600" algn="l" defTabSz="457200" rtl="0" eaLnBrk="0" fontAlgn="base" hangingPunct="0">
        <a:spcBef>
          <a:spcPct val="20000"/>
        </a:spcBef>
        <a:spcAft>
          <a:spcPct val="0"/>
        </a:spcAft>
        <a:buFont typeface="Arial" charset="0"/>
        <a:buChar char="»"/>
        <a:defRPr sz="1600" kern="1200">
          <a:solidFill>
            <a:schemeClr val="tx1"/>
          </a:solidFill>
          <a:latin typeface="Verdana"/>
          <a:ea typeface="MS PGothic" pitchFamily="34" charset="-128"/>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datanest.fair-play.sk/"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a:xfrm>
            <a:off x="1547813" y="2565400"/>
            <a:ext cx="7134225" cy="2206625"/>
          </a:xfrm>
        </p:spPr>
        <p:txBody>
          <a:bodyPr/>
          <a:lstStyle/>
          <a:p>
            <a:r>
              <a:rPr lang="en-GB" altLang="en-US" b="1" smtClean="0">
                <a:latin typeface="Verdana" pitchFamily="34" charset="0"/>
                <a:cs typeface="Verdana" pitchFamily="34" charset="0"/>
              </a:rPr>
              <a:t>Measures for Identifying and Reducing Fraud and Corruption Risks in Public Procurement</a:t>
            </a:r>
            <a:endParaRPr lang="en-GB" altLang="en-US" smtClean="0">
              <a:latin typeface="Verdana" pitchFamily="34" charset="0"/>
              <a:cs typeface="Verdana" pitchFamily="34" charset="0"/>
            </a:endParaRPr>
          </a:p>
        </p:txBody>
      </p:sp>
      <p:sp>
        <p:nvSpPr>
          <p:cNvPr id="16387" name="Subtitle 2"/>
          <p:cNvSpPr>
            <a:spLocks noGrp="1"/>
          </p:cNvSpPr>
          <p:nvPr>
            <p:ph type="subTitle" idx="1"/>
          </p:nvPr>
        </p:nvSpPr>
        <p:spPr>
          <a:xfrm>
            <a:off x="395288" y="5661025"/>
            <a:ext cx="6400800" cy="647700"/>
          </a:xfrm>
        </p:spPr>
        <p:txBody>
          <a:bodyPr/>
          <a:lstStyle/>
          <a:p>
            <a:pPr>
              <a:buFont typeface="Wingdings" pitchFamily="2" charset="2"/>
              <a:buNone/>
            </a:pPr>
            <a:r>
              <a:rPr lang="en-GB" altLang="en-US" dirty="0" smtClean="0">
                <a:latin typeface="Verdana" pitchFamily="34" charset="0"/>
                <a:cs typeface="Verdana" pitchFamily="34" charset="0"/>
              </a:rPr>
              <a:t>OLAF.D.2 – Fraud Prevention Unit</a:t>
            </a:r>
          </a:p>
          <a:p>
            <a:pPr>
              <a:buFont typeface="Wingdings" pitchFamily="2" charset="2"/>
              <a:buNone/>
            </a:pPr>
            <a:endParaRPr lang="en-GB" altLang="en-US" dirty="0" smtClean="0">
              <a:latin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8"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720725" y="1663700"/>
            <a:ext cx="8029575" cy="4325938"/>
          </a:xfrm>
        </p:spPr>
      </p:pic>
      <p:sp>
        <p:nvSpPr>
          <p:cNvPr id="4" name="Slide Number Placeholder 3"/>
          <p:cNvSpPr>
            <a:spLocks noGrp="1"/>
          </p:cNvSpPr>
          <p:nvPr>
            <p:ph type="sldNum" sz="quarter" idx="10"/>
          </p:nvPr>
        </p:nvSpPr>
        <p:spPr/>
        <p:txBody>
          <a:bodyPr/>
          <a:lstStyle/>
          <a:p>
            <a:pPr>
              <a:defRPr/>
            </a:pPr>
            <a:fld id="{C2D4D23E-8AB4-460C-A449-832EBCD28CF9}" type="slidenum">
              <a:rPr lang="en-US" smtClean="0"/>
              <a:pPr>
                <a:defRPr/>
              </a:pPr>
              <a:t>10</a:t>
            </a:fld>
            <a:endParaRPr lang="en-US"/>
          </a:p>
        </p:txBody>
      </p:sp>
      <p:sp>
        <p:nvSpPr>
          <p:cNvPr id="5" name="Title 1"/>
          <p:cNvSpPr>
            <a:spLocks noGrp="1"/>
          </p:cNvSpPr>
          <p:nvPr>
            <p:ph type="title"/>
          </p:nvPr>
        </p:nvSpPr>
        <p:spPr>
          <a:xfrm>
            <a:off x="720725" y="666750"/>
            <a:ext cx="8229600" cy="1143000"/>
          </a:xfrm>
        </p:spPr>
        <p:txBody>
          <a:bodyPr/>
          <a:lstStyle/>
          <a:p>
            <a:pPr algn="ctr"/>
            <a:r>
              <a:rPr lang="en-GB" altLang="en-US" b="1" dirty="0" smtClean="0">
                <a:latin typeface="Verdana" pitchFamily="34" charset="0"/>
                <a:cs typeface="Verdana" pitchFamily="34" charset="0"/>
              </a:rPr>
              <a:t>Reactions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Font typeface="Wingdings" pitchFamily="2" charset="2"/>
              <a:buNone/>
              <a:defRPr/>
            </a:pPr>
            <a:endParaRPr lang="en-GB" b="1" dirty="0" smtClean="0">
              <a:latin typeface="Verdana" pitchFamily="34" charset="0"/>
              <a:ea typeface="Verdana" pitchFamily="34" charset="0"/>
              <a:cs typeface="Verdana" pitchFamily="34" charset="0"/>
            </a:endParaRPr>
          </a:p>
          <a:p>
            <a:pPr marL="0" indent="0">
              <a:buFont typeface="Wingdings" pitchFamily="2" charset="2"/>
              <a:buNone/>
              <a:defRPr/>
            </a:pPr>
            <a:endParaRPr lang="en-GB" b="1" dirty="0">
              <a:latin typeface="Verdana" pitchFamily="34" charset="0"/>
              <a:ea typeface="Verdana" pitchFamily="34" charset="0"/>
              <a:cs typeface="Verdana" pitchFamily="34" charset="0"/>
            </a:endParaRPr>
          </a:p>
          <a:p>
            <a:pPr marL="0" indent="0">
              <a:buFont typeface="Wingdings" pitchFamily="2" charset="2"/>
              <a:buNone/>
              <a:defRPr/>
            </a:pPr>
            <a:r>
              <a:rPr lang="en-GB" b="1" dirty="0" smtClean="0">
                <a:latin typeface="Verdana" pitchFamily="34" charset="0"/>
                <a:ea typeface="Verdana" pitchFamily="34" charset="0"/>
                <a:cs typeface="Verdana" pitchFamily="34" charset="0"/>
              </a:rPr>
              <a:t>Red </a:t>
            </a:r>
            <a:r>
              <a:rPr lang="en-GB" b="1" dirty="0">
                <a:latin typeface="Verdana" pitchFamily="34" charset="0"/>
                <a:ea typeface="Verdana" pitchFamily="34" charset="0"/>
                <a:cs typeface="Verdana" pitchFamily="34" charset="0"/>
              </a:rPr>
              <a:t>flags </a:t>
            </a:r>
            <a:r>
              <a:rPr lang="en-GB" dirty="0">
                <a:latin typeface="Verdana" pitchFamily="34" charset="0"/>
                <a:ea typeface="Verdana" pitchFamily="34" charset="0"/>
                <a:cs typeface="Verdana" pitchFamily="34" charset="0"/>
              </a:rPr>
              <a:t>are:</a:t>
            </a:r>
            <a:r>
              <a:rPr lang="en-GB" b="1" dirty="0">
                <a:latin typeface="Verdana" pitchFamily="34" charset="0"/>
                <a:ea typeface="Verdana" pitchFamily="34" charset="0"/>
                <a:cs typeface="Verdana" pitchFamily="34" charset="0"/>
              </a:rPr>
              <a:t> </a:t>
            </a:r>
          </a:p>
          <a:p>
            <a:pPr marL="0" indent="0">
              <a:buFont typeface="Wingdings" pitchFamily="2" charset="2"/>
              <a:buNone/>
              <a:defRPr/>
            </a:pPr>
            <a:endParaRPr lang="en-GB" dirty="0">
              <a:latin typeface="Verdana" pitchFamily="34" charset="0"/>
              <a:ea typeface="Verdana" pitchFamily="34" charset="0"/>
              <a:cs typeface="Verdana" pitchFamily="34" charset="0"/>
            </a:endParaRPr>
          </a:p>
          <a:p>
            <a:pPr marL="0" indent="0">
              <a:buFont typeface="Wingdings" pitchFamily="2" charset="2"/>
              <a:buNone/>
              <a:defRPr/>
            </a:pPr>
            <a:r>
              <a:rPr lang="en-GB" dirty="0">
                <a:latin typeface="Verdana" pitchFamily="34" charset="0"/>
                <a:ea typeface="Verdana" pitchFamily="34" charset="0"/>
                <a:cs typeface="Verdana" pitchFamily="34" charset="0"/>
              </a:rPr>
              <a:t>W</a:t>
            </a:r>
            <a:r>
              <a:rPr lang="en-GB" dirty="0" smtClean="0">
                <a:latin typeface="Verdana" pitchFamily="34" charset="0"/>
                <a:ea typeface="Verdana" pitchFamily="34" charset="0"/>
                <a:cs typeface="Verdana" pitchFamily="34" charset="0"/>
              </a:rPr>
              <a:t>arning </a:t>
            </a:r>
            <a:r>
              <a:rPr lang="en-GB" dirty="0">
                <a:latin typeface="Verdana" pitchFamily="34" charset="0"/>
                <a:ea typeface="Verdana" pitchFamily="34" charset="0"/>
                <a:cs typeface="Verdana" pitchFamily="34" charset="0"/>
              </a:rPr>
              <a:t>signals, hints, indicators of possible </a:t>
            </a:r>
            <a:r>
              <a:rPr lang="en-GB" dirty="0" smtClean="0">
                <a:latin typeface="Verdana" pitchFamily="34" charset="0"/>
                <a:ea typeface="Verdana" pitchFamily="34" charset="0"/>
                <a:cs typeface="Verdana" pitchFamily="34" charset="0"/>
              </a:rPr>
              <a:t>fraud</a:t>
            </a:r>
            <a:endParaRPr lang="en-GB" dirty="0">
              <a:latin typeface="Verdana" pitchFamily="34" charset="0"/>
              <a:ea typeface="Verdana" pitchFamily="34" charset="0"/>
              <a:cs typeface="Verdana" pitchFamily="34" charset="0"/>
            </a:endParaRPr>
          </a:p>
          <a:p>
            <a:pPr>
              <a:buFont typeface="Wingdings" pitchFamily="2" charset="2"/>
              <a:buNone/>
              <a:defRPr/>
            </a:pPr>
            <a:endParaRPr lang="en-GB" dirty="0">
              <a:latin typeface="Verdana" pitchFamily="34" charset="0"/>
              <a:ea typeface="Verdana" pitchFamily="34" charset="0"/>
              <a:cs typeface="Verdana" pitchFamily="34" charset="0"/>
            </a:endParaRPr>
          </a:p>
          <a:p>
            <a:pPr marL="0" indent="0" algn="just">
              <a:buFontTx/>
              <a:buNone/>
              <a:defRPr/>
            </a:pPr>
            <a:r>
              <a:rPr lang="en-GB" dirty="0">
                <a:latin typeface="Verdana" pitchFamily="34" charset="0"/>
                <a:ea typeface="Verdana" pitchFamily="34" charset="0"/>
                <a:cs typeface="Verdana" pitchFamily="34" charset="0"/>
              </a:rPr>
              <a:t>The existence of a red flag does </a:t>
            </a:r>
            <a:r>
              <a:rPr lang="en-GB" b="1" dirty="0">
                <a:latin typeface="Verdana" pitchFamily="34" charset="0"/>
                <a:ea typeface="Verdana" pitchFamily="34" charset="0"/>
                <a:cs typeface="Verdana" pitchFamily="34" charset="0"/>
              </a:rPr>
              <a:t>not</a:t>
            </a:r>
            <a:r>
              <a:rPr lang="en-GB" dirty="0">
                <a:latin typeface="Verdana" pitchFamily="34" charset="0"/>
                <a:ea typeface="Verdana" pitchFamily="34" charset="0"/>
                <a:cs typeface="Verdana" pitchFamily="34" charset="0"/>
              </a:rPr>
              <a:t> mean that fraud exists but that a certain area of activity needs extra attention to exclude or confirm potential fraud.</a:t>
            </a:r>
          </a:p>
          <a:p>
            <a:pPr>
              <a:defRPr/>
            </a:pPr>
            <a:endParaRPr lang="en-GB" dirty="0"/>
          </a:p>
        </p:txBody>
      </p:sp>
      <p:sp>
        <p:nvSpPr>
          <p:cNvPr id="4" name="Slide Number Placeholder 3"/>
          <p:cNvSpPr>
            <a:spLocks noGrp="1"/>
          </p:cNvSpPr>
          <p:nvPr>
            <p:ph type="sldNum" sz="quarter" idx="10"/>
          </p:nvPr>
        </p:nvSpPr>
        <p:spPr/>
        <p:txBody>
          <a:bodyPr/>
          <a:lstStyle/>
          <a:p>
            <a:pPr>
              <a:defRPr/>
            </a:pPr>
            <a:fld id="{624EA941-E4AD-4540-AE5C-AEAE97AF89E1}" type="slidenum">
              <a:rPr lang="en-US" smtClean="0"/>
              <a:pPr>
                <a:defRPr/>
              </a:pPr>
              <a:t>11</a:t>
            </a:fld>
            <a:endParaRPr lang="en-US"/>
          </a:p>
        </p:txBody>
      </p:sp>
      <p:sp>
        <p:nvSpPr>
          <p:cNvPr id="25604" name="Title 1"/>
          <p:cNvSpPr>
            <a:spLocks noGrp="1"/>
          </p:cNvSpPr>
          <p:nvPr>
            <p:ph type="title"/>
          </p:nvPr>
        </p:nvSpPr>
        <p:spPr/>
        <p:txBody>
          <a:bodyPr/>
          <a:lstStyle/>
          <a:p>
            <a:r>
              <a:rPr lang="en-GB" altLang="en-US" b="1" dirty="0" smtClean="0">
                <a:latin typeface="Verdana" pitchFamily="34" charset="0"/>
                <a:cs typeface="Verdana" pitchFamily="34" charset="0"/>
              </a:rPr>
              <a:t>Fraud prevention tools – Red flags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Font typeface="Wingdings" pitchFamily="2" charset="2"/>
              <a:buNone/>
              <a:defRPr/>
            </a:pPr>
            <a:r>
              <a:rPr lang="en-GB" u="sng" dirty="0" smtClean="0"/>
              <a:t>Rigged specification:</a:t>
            </a:r>
          </a:p>
          <a:p>
            <a:pPr marL="0" indent="0">
              <a:buFont typeface="Wingdings" pitchFamily="2" charset="2"/>
              <a:buNone/>
              <a:defRPr/>
            </a:pPr>
            <a:endParaRPr lang="en-GB" dirty="0"/>
          </a:p>
          <a:p>
            <a:pPr>
              <a:defRPr/>
            </a:pPr>
            <a:r>
              <a:rPr lang="en-GB" dirty="0" smtClean="0"/>
              <a:t>only </a:t>
            </a:r>
            <a:r>
              <a:rPr lang="en-GB" dirty="0"/>
              <a:t>one or abnormally low number of  bidders respond to request for bids;</a:t>
            </a:r>
          </a:p>
          <a:p>
            <a:pPr>
              <a:defRPr/>
            </a:pPr>
            <a:r>
              <a:rPr lang="en-GB" dirty="0" smtClean="0"/>
              <a:t>similarity </a:t>
            </a:r>
            <a:r>
              <a:rPr lang="en-GB" dirty="0"/>
              <a:t>between specifications and winning contractor’s product or services;</a:t>
            </a:r>
          </a:p>
          <a:p>
            <a:pPr>
              <a:defRPr/>
            </a:pPr>
            <a:r>
              <a:rPr lang="en-GB" dirty="0" smtClean="0"/>
              <a:t>complaints </a:t>
            </a:r>
            <a:r>
              <a:rPr lang="en-GB" dirty="0"/>
              <a:t>from other bidders;</a:t>
            </a:r>
          </a:p>
          <a:p>
            <a:pPr>
              <a:defRPr/>
            </a:pPr>
            <a:r>
              <a:rPr lang="en-GB" dirty="0" smtClean="0"/>
              <a:t>specifications </a:t>
            </a:r>
            <a:r>
              <a:rPr lang="en-GB" dirty="0"/>
              <a:t>are significantly narrower or broader than similar previous requests for bids;</a:t>
            </a:r>
          </a:p>
          <a:p>
            <a:pPr>
              <a:defRPr/>
            </a:pPr>
            <a:r>
              <a:rPr lang="en-GB" dirty="0" smtClean="0"/>
              <a:t>unusual </a:t>
            </a:r>
            <a:r>
              <a:rPr lang="en-GB" dirty="0"/>
              <a:t>or unreasonable specifications;</a:t>
            </a:r>
          </a:p>
          <a:p>
            <a:pPr>
              <a:defRPr/>
            </a:pPr>
            <a:r>
              <a:rPr lang="en-GB" dirty="0" smtClean="0"/>
              <a:t>the </a:t>
            </a:r>
            <a:r>
              <a:rPr lang="en-GB" dirty="0"/>
              <a:t>buyer defines an item using brand name rather than generic description.</a:t>
            </a:r>
          </a:p>
          <a:p>
            <a:pPr>
              <a:defRPr/>
            </a:pPr>
            <a:endParaRPr lang="en-GB" dirty="0"/>
          </a:p>
        </p:txBody>
      </p:sp>
      <p:sp>
        <p:nvSpPr>
          <p:cNvPr id="4" name="Slide Number Placeholder 3"/>
          <p:cNvSpPr>
            <a:spLocks noGrp="1"/>
          </p:cNvSpPr>
          <p:nvPr>
            <p:ph type="sldNum" sz="quarter" idx="10"/>
          </p:nvPr>
        </p:nvSpPr>
        <p:spPr/>
        <p:txBody>
          <a:bodyPr/>
          <a:lstStyle/>
          <a:p>
            <a:pPr>
              <a:defRPr/>
            </a:pPr>
            <a:fld id="{8C88CD48-58AC-4D42-96E7-187133E5992A}" type="slidenum">
              <a:rPr lang="en-US" smtClean="0"/>
              <a:pPr>
                <a:defRPr/>
              </a:pPr>
              <a:t>12</a:t>
            </a:fld>
            <a:endParaRPr lang="en-US"/>
          </a:p>
        </p:txBody>
      </p:sp>
      <p:sp>
        <p:nvSpPr>
          <p:cNvPr id="26628" name="Title 1"/>
          <p:cNvSpPr>
            <a:spLocks noGrp="1"/>
          </p:cNvSpPr>
          <p:nvPr>
            <p:ph type="title"/>
          </p:nvPr>
        </p:nvSpPr>
        <p:spPr/>
        <p:txBody>
          <a:bodyPr/>
          <a:lstStyle/>
          <a:p>
            <a:r>
              <a:rPr lang="en-GB" altLang="en-US" b="1" dirty="0" smtClean="0">
                <a:latin typeface="Verdana" pitchFamily="34" charset="0"/>
                <a:cs typeface="Verdana" pitchFamily="34" charset="0"/>
              </a:rPr>
              <a:t>Fraud prevention tools – Red flags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Font typeface="Wingdings" pitchFamily="2" charset="2"/>
              <a:buNone/>
              <a:defRPr/>
            </a:pPr>
            <a:r>
              <a:rPr lang="en-GB" u="sng" dirty="0" smtClean="0"/>
              <a:t>Collusive bidding:</a:t>
            </a:r>
          </a:p>
          <a:p>
            <a:pPr marL="0" indent="0">
              <a:buFont typeface="Wingdings" pitchFamily="2" charset="2"/>
              <a:buNone/>
              <a:defRPr/>
            </a:pPr>
            <a:endParaRPr lang="en-GB" dirty="0" smtClean="0"/>
          </a:p>
          <a:p>
            <a:pPr>
              <a:defRPr/>
            </a:pPr>
            <a:r>
              <a:rPr lang="en-GB" dirty="0" smtClean="0"/>
              <a:t>winning </a:t>
            </a:r>
            <a:r>
              <a:rPr lang="en-GB" dirty="0"/>
              <a:t>bid is too high compared to cost estimates, published price lists, similar works or services or industry averages and fair market prices;</a:t>
            </a:r>
          </a:p>
          <a:p>
            <a:pPr>
              <a:defRPr/>
            </a:pPr>
            <a:r>
              <a:rPr lang="en-GB" dirty="0" smtClean="0"/>
              <a:t>persistent </a:t>
            </a:r>
            <a:r>
              <a:rPr lang="en-GB" dirty="0"/>
              <a:t>high prices by all bidders;</a:t>
            </a:r>
          </a:p>
          <a:p>
            <a:pPr>
              <a:defRPr/>
            </a:pPr>
            <a:r>
              <a:rPr lang="en-GB" dirty="0" smtClean="0"/>
              <a:t>bid </a:t>
            </a:r>
            <a:r>
              <a:rPr lang="en-GB" dirty="0"/>
              <a:t>prices drop when new bidder enters the competition;</a:t>
            </a:r>
          </a:p>
          <a:p>
            <a:pPr>
              <a:defRPr/>
            </a:pPr>
            <a:r>
              <a:rPr lang="en-GB" dirty="0" smtClean="0"/>
              <a:t>rotation </a:t>
            </a:r>
            <a:r>
              <a:rPr lang="en-GB" dirty="0"/>
              <a:t>of winning bidders by region, job, type of work;</a:t>
            </a:r>
          </a:p>
          <a:p>
            <a:pPr>
              <a:defRPr/>
            </a:pPr>
            <a:r>
              <a:rPr lang="en-GB" dirty="0" smtClean="0"/>
              <a:t>losing </a:t>
            </a:r>
            <a:r>
              <a:rPr lang="en-GB" dirty="0"/>
              <a:t>bidders hired as subcontractors;</a:t>
            </a:r>
          </a:p>
          <a:p>
            <a:pPr>
              <a:defRPr/>
            </a:pPr>
            <a:r>
              <a:rPr lang="en-GB" dirty="0" smtClean="0"/>
              <a:t>unusual </a:t>
            </a:r>
            <a:r>
              <a:rPr lang="en-GB" dirty="0"/>
              <a:t>bid patterns (e.g. the bids are exact percentage apart, winning bid just under threshold of acceptable prices, exactly at budget price, too high, too close, too far apart, round numbers, incomplete, </a:t>
            </a:r>
            <a:r>
              <a:rPr lang="en-GB" dirty="0" err="1"/>
              <a:t>etc</a:t>
            </a:r>
            <a:r>
              <a:rPr lang="en-GB" dirty="0"/>
              <a:t>);</a:t>
            </a:r>
          </a:p>
          <a:p>
            <a:pPr>
              <a:defRPr/>
            </a:pPr>
            <a:endParaRPr lang="en-GB" dirty="0"/>
          </a:p>
        </p:txBody>
      </p:sp>
      <p:sp>
        <p:nvSpPr>
          <p:cNvPr id="4" name="Slide Number Placeholder 3"/>
          <p:cNvSpPr>
            <a:spLocks noGrp="1"/>
          </p:cNvSpPr>
          <p:nvPr>
            <p:ph type="sldNum" sz="quarter" idx="10"/>
          </p:nvPr>
        </p:nvSpPr>
        <p:spPr/>
        <p:txBody>
          <a:bodyPr/>
          <a:lstStyle/>
          <a:p>
            <a:pPr>
              <a:defRPr/>
            </a:pPr>
            <a:fld id="{B43B12A6-8009-4629-BF80-5B643739F378}" type="slidenum">
              <a:rPr lang="en-US" smtClean="0"/>
              <a:pPr>
                <a:defRPr/>
              </a:pPr>
              <a:t>13</a:t>
            </a:fld>
            <a:endParaRPr lang="en-US"/>
          </a:p>
        </p:txBody>
      </p:sp>
      <p:sp>
        <p:nvSpPr>
          <p:cNvPr id="27652" name="Title 1"/>
          <p:cNvSpPr>
            <a:spLocks noGrp="1"/>
          </p:cNvSpPr>
          <p:nvPr>
            <p:ph type="title"/>
          </p:nvPr>
        </p:nvSpPr>
        <p:spPr/>
        <p:txBody>
          <a:bodyPr/>
          <a:lstStyle/>
          <a:p>
            <a:r>
              <a:rPr lang="en-GB" altLang="en-US" b="1" dirty="0" smtClean="0">
                <a:latin typeface="Verdana" pitchFamily="34" charset="0"/>
                <a:cs typeface="Verdana" pitchFamily="34" charset="0"/>
              </a:rPr>
              <a:t>Fraud prevention tools – Red flags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Font typeface="Wingdings" pitchFamily="2" charset="2"/>
              <a:buNone/>
              <a:defRPr/>
            </a:pPr>
            <a:r>
              <a:rPr lang="en-GB" u="sng" dirty="0" smtClean="0"/>
              <a:t>Conflict of interests:</a:t>
            </a:r>
          </a:p>
          <a:p>
            <a:pPr marL="0" indent="0">
              <a:buFont typeface="Wingdings" pitchFamily="2" charset="2"/>
              <a:buNone/>
              <a:defRPr/>
            </a:pPr>
            <a:endParaRPr lang="en-GB" dirty="0"/>
          </a:p>
          <a:p>
            <a:pPr>
              <a:defRPr/>
            </a:pPr>
            <a:r>
              <a:rPr lang="en-GB" dirty="0"/>
              <a:t>unexplained or unusual favouritism of a particular contractor or seller;</a:t>
            </a:r>
          </a:p>
          <a:p>
            <a:pPr>
              <a:defRPr/>
            </a:pPr>
            <a:r>
              <a:rPr lang="en-GB" dirty="0" smtClean="0"/>
              <a:t>continued </a:t>
            </a:r>
            <a:r>
              <a:rPr lang="en-GB" dirty="0"/>
              <a:t>acceptance of high priced, low quality work </a:t>
            </a:r>
            <a:r>
              <a:rPr lang="en-GB" dirty="0" err="1"/>
              <a:t>etc</a:t>
            </a:r>
            <a:r>
              <a:rPr lang="en-GB" dirty="0"/>
              <a:t>;</a:t>
            </a:r>
          </a:p>
          <a:p>
            <a:pPr>
              <a:defRPr/>
            </a:pPr>
            <a:r>
              <a:rPr lang="en-GB" dirty="0" smtClean="0"/>
              <a:t>contracting </a:t>
            </a:r>
            <a:r>
              <a:rPr lang="en-GB" dirty="0"/>
              <a:t>employee fails to file or complete conflict of interest declaration;</a:t>
            </a:r>
          </a:p>
          <a:p>
            <a:pPr>
              <a:defRPr/>
            </a:pPr>
            <a:r>
              <a:rPr lang="en-GB" dirty="0" smtClean="0"/>
              <a:t>contracting </a:t>
            </a:r>
            <a:r>
              <a:rPr lang="en-GB" dirty="0"/>
              <a:t>employee declines promotion to a non-procurement position;</a:t>
            </a:r>
          </a:p>
          <a:p>
            <a:pPr>
              <a:defRPr/>
            </a:pPr>
            <a:r>
              <a:rPr lang="en-GB" dirty="0" smtClean="0"/>
              <a:t>contracting </a:t>
            </a:r>
            <a:r>
              <a:rPr lang="en-GB" dirty="0"/>
              <a:t>employee appears to conduct side business.</a:t>
            </a:r>
          </a:p>
          <a:p>
            <a:pPr>
              <a:defRPr/>
            </a:pPr>
            <a:r>
              <a:rPr lang="en-GB" dirty="0" smtClean="0"/>
              <a:t>close socialisation between a contracting employee and service or product provider;</a:t>
            </a:r>
          </a:p>
          <a:p>
            <a:pPr>
              <a:defRPr/>
            </a:pPr>
            <a:r>
              <a:rPr lang="en-GB" dirty="0" smtClean="0"/>
              <a:t>unexplained or sudden increase in wealth by the contracting employee;</a:t>
            </a:r>
          </a:p>
          <a:p>
            <a:pPr>
              <a:defRPr/>
            </a:pPr>
            <a:endParaRPr lang="en-GB" dirty="0"/>
          </a:p>
        </p:txBody>
      </p:sp>
      <p:sp>
        <p:nvSpPr>
          <p:cNvPr id="4" name="Slide Number Placeholder 3"/>
          <p:cNvSpPr>
            <a:spLocks noGrp="1"/>
          </p:cNvSpPr>
          <p:nvPr>
            <p:ph type="sldNum" sz="quarter" idx="10"/>
          </p:nvPr>
        </p:nvSpPr>
        <p:spPr/>
        <p:txBody>
          <a:bodyPr/>
          <a:lstStyle/>
          <a:p>
            <a:pPr>
              <a:defRPr/>
            </a:pPr>
            <a:fld id="{4481BBBF-5E4E-43EA-93C2-A59CC6C0DDD7}" type="slidenum">
              <a:rPr lang="en-US" smtClean="0"/>
              <a:pPr>
                <a:defRPr/>
              </a:pPr>
              <a:t>14</a:t>
            </a:fld>
            <a:endParaRPr lang="en-US"/>
          </a:p>
        </p:txBody>
      </p:sp>
      <p:sp>
        <p:nvSpPr>
          <p:cNvPr id="28676" name="Title 1"/>
          <p:cNvSpPr>
            <a:spLocks noGrp="1"/>
          </p:cNvSpPr>
          <p:nvPr>
            <p:ph type="title"/>
          </p:nvPr>
        </p:nvSpPr>
        <p:spPr/>
        <p:txBody>
          <a:bodyPr/>
          <a:lstStyle/>
          <a:p>
            <a:r>
              <a:rPr lang="en-GB" altLang="en-US" b="1" dirty="0" smtClean="0">
                <a:latin typeface="Verdana" pitchFamily="34" charset="0"/>
                <a:cs typeface="Verdana" pitchFamily="34" charset="0"/>
              </a:rPr>
              <a:t>Fraud prevention tools – Red flags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Font typeface="Wingdings" pitchFamily="2" charset="2"/>
              <a:buNone/>
              <a:defRPr/>
            </a:pPr>
            <a:r>
              <a:rPr lang="en-GB" u="sng" dirty="0" smtClean="0"/>
              <a:t>Manipulation of bids:</a:t>
            </a:r>
          </a:p>
          <a:p>
            <a:pPr marL="0" indent="0">
              <a:buFont typeface="Wingdings" pitchFamily="2" charset="2"/>
              <a:buNone/>
              <a:defRPr/>
            </a:pPr>
            <a:endParaRPr lang="en-GB" dirty="0"/>
          </a:p>
          <a:p>
            <a:pPr>
              <a:defRPr/>
            </a:pPr>
            <a:r>
              <a:rPr lang="en-GB" dirty="0"/>
              <a:t>complaints from bidders;</a:t>
            </a:r>
          </a:p>
          <a:p>
            <a:pPr>
              <a:defRPr/>
            </a:pPr>
            <a:r>
              <a:rPr lang="en-GB" dirty="0"/>
              <a:t>poor controls and inadequate bidding procedures;</a:t>
            </a:r>
          </a:p>
          <a:p>
            <a:pPr>
              <a:defRPr/>
            </a:pPr>
            <a:r>
              <a:rPr lang="en-GB" dirty="0"/>
              <a:t>indications of changes to bids after reception;</a:t>
            </a:r>
          </a:p>
          <a:p>
            <a:pPr>
              <a:defRPr/>
            </a:pPr>
            <a:r>
              <a:rPr lang="en-GB" dirty="0"/>
              <a:t>bids voided for errors;</a:t>
            </a:r>
          </a:p>
          <a:p>
            <a:pPr>
              <a:defRPr/>
            </a:pPr>
            <a:r>
              <a:rPr lang="en-GB" dirty="0"/>
              <a:t>a qualified bidder disqualified for questionable reasons;</a:t>
            </a:r>
          </a:p>
          <a:p>
            <a:pPr>
              <a:defRPr/>
            </a:pPr>
            <a:r>
              <a:rPr lang="en-GB" dirty="0"/>
              <a:t>job not re-bid even though fewer than the minimum number of bids were received.</a:t>
            </a:r>
          </a:p>
          <a:p>
            <a:pPr>
              <a:defRPr/>
            </a:pPr>
            <a:endParaRPr lang="en-GB" dirty="0"/>
          </a:p>
          <a:p>
            <a:pPr>
              <a:defRPr/>
            </a:pPr>
            <a:endParaRPr lang="en-GB" dirty="0"/>
          </a:p>
        </p:txBody>
      </p:sp>
      <p:sp>
        <p:nvSpPr>
          <p:cNvPr id="4" name="Slide Number Placeholder 3"/>
          <p:cNvSpPr>
            <a:spLocks noGrp="1"/>
          </p:cNvSpPr>
          <p:nvPr>
            <p:ph type="sldNum" sz="quarter" idx="10"/>
          </p:nvPr>
        </p:nvSpPr>
        <p:spPr/>
        <p:txBody>
          <a:bodyPr/>
          <a:lstStyle/>
          <a:p>
            <a:pPr>
              <a:defRPr/>
            </a:pPr>
            <a:fld id="{E6542EC9-1A1F-46E4-AE89-C8DCFF14D6DD}" type="slidenum">
              <a:rPr lang="en-US" smtClean="0"/>
              <a:pPr>
                <a:defRPr/>
              </a:pPr>
              <a:t>15</a:t>
            </a:fld>
            <a:endParaRPr lang="en-US"/>
          </a:p>
        </p:txBody>
      </p:sp>
      <p:sp>
        <p:nvSpPr>
          <p:cNvPr id="29700" name="Title 1"/>
          <p:cNvSpPr>
            <a:spLocks noGrp="1"/>
          </p:cNvSpPr>
          <p:nvPr>
            <p:ph type="title"/>
          </p:nvPr>
        </p:nvSpPr>
        <p:spPr/>
        <p:txBody>
          <a:bodyPr/>
          <a:lstStyle/>
          <a:p>
            <a:r>
              <a:rPr lang="en-GB" altLang="en-US" b="1" dirty="0" smtClean="0">
                <a:latin typeface="Verdana" pitchFamily="34" charset="0"/>
                <a:cs typeface="Verdana" pitchFamily="34" charset="0"/>
              </a:rPr>
              <a:t>Fraud prevention tools – Red flags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Font typeface="Wingdings" pitchFamily="2" charset="2"/>
              <a:buNone/>
              <a:defRPr/>
            </a:pPr>
            <a:r>
              <a:rPr lang="en-GB" u="sng" dirty="0" smtClean="0"/>
              <a:t>Split purchase:</a:t>
            </a:r>
          </a:p>
          <a:p>
            <a:pPr marL="0" indent="0">
              <a:buFont typeface="Wingdings" pitchFamily="2" charset="2"/>
              <a:buNone/>
              <a:defRPr/>
            </a:pPr>
            <a:endParaRPr lang="en-GB" dirty="0"/>
          </a:p>
          <a:p>
            <a:pPr>
              <a:defRPr/>
            </a:pPr>
            <a:r>
              <a:rPr lang="en-GB" dirty="0" smtClean="0"/>
              <a:t>two </a:t>
            </a:r>
            <a:r>
              <a:rPr lang="en-GB" dirty="0"/>
              <a:t>or more consecutive, related procurements from the same contractor just under competitive bidding or upper level review thresholds;</a:t>
            </a:r>
          </a:p>
          <a:p>
            <a:pPr>
              <a:defRPr/>
            </a:pPr>
            <a:r>
              <a:rPr lang="en-GB" dirty="0" smtClean="0"/>
              <a:t>unjustified </a:t>
            </a:r>
            <a:r>
              <a:rPr lang="en-GB" dirty="0"/>
              <a:t>separation of purchases, e.g. separate contracts for labour and materials, each of which is below bidding thresholds;</a:t>
            </a:r>
          </a:p>
          <a:p>
            <a:pPr>
              <a:defRPr/>
            </a:pPr>
            <a:r>
              <a:rPr lang="en-GB" dirty="0" smtClean="0"/>
              <a:t>sequential </a:t>
            </a:r>
            <a:r>
              <a:rPr lang="en-GB" dirty="0"/>
              <a:t>purchases just under the thresholds</a:t>
            </a:r>
          </a:p>
          <a:p>
            <a:pPr>
              <a:defRPr/>
            </a:pPr>
            <a:endParaRPr lang="en-GB" dirty="0"/>
          </a:p>
        </p:txBody>
      </p:sp>
      <p:sp>
        <p:nvSpPr>
          <p:cNvPr id="4" name="Slide Number Placeholder 3"/>
          <p:cNvSpPr>
            <a:spLocks noGrp="1"/>
          </p:cNvSpPr>
          <p:nvPr>
            <p:ph type="sldNum" sz="quarter" idx="10"/>
          </p:nvPr>
        </p:nvSpPr>
        <p:spPr/>
        <p:txBody>
          <a:bodyPr/>
          <a:lstStyle/>
          <a:p>
            <a:pPr>
              <a:defRPr/>
            </a:pPr>
            <a:fld id="{375113D0-91DB-4B7A-86B4-B77371241B6F}" type="slidenum">
              <a:rPr lang="en-US" smtClean="0"/>
              <a:pPr>
                <a:defRPr/>
              </a:pPr>
              <a:t>16</a:t>
            </a:fld>
            <a:endParaRPr lang="en-US"/>
          </a:p>
        </p:txBody>
      </p:sp>
      <p:sp>
        <p:nvSpPr>
          <p:cNvPr id="30724" name="Title 1"/>
          <p:cNvSpPr>
            <a:spLocks noGrp="1"/>
          </p:cNvSpPr>
          <p:nvPr>
            <p:ph type="title"/>
          </p:nvPr>
        </p:nvSpPr>
        <p:spPr/>
        <p:txBody>
          <a:bodyPr/>
          <a:lstStyle/>
          <a:p>
            <a:r>
              <a:rPr lang="en-GB" altLang="en-US" b="1" dirty="0" smtClean="0">
                <a:latin typeface="Verdana" pitchFamily="34" charset="0"/>
                <a:cs typeface="Verdana" pitchFamily="34" charset="0"/>
              </a:rPr>
              <a:t>Fraud prevention tools – Red flags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EDA7C8A-E009-4C0E-A7E4-8DAA4221A14A}" type="slidenum">
              <a:rPr lang="en-US" smtClean="0"/>
              <a:pPr>
                <a:defRPr/>
              </a:pPr>
              <a:t>17</a:t>
            </a:fld>
            <a:endParaRPr lang="en-US"/>
          </a:p>
        </p:txBody>
      </p:sp>
      <p:pic>
        <p:nvPicPr>
          <p:cNvPr id="5" name="Picture 7" descr="corrup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074863" y="1484313"/>
            <a:ext cx="5233987" cy="4606925"/>
          </a:xfrm>
          <a:noFill/>
        </p:spPr>
      </p:pic>
      <p:sp>
        <p:nvSpPr>
          <p:cNvPr id="6" name="Title 1"/>
          <p:cNvSpPr txBox="1">
            <a:spLocks/>
          </p:cNvSpPr>
          <p:nvPr/>
        </p:nvSpPr>
        <p:spPr bwMode="auto">
          <a:xfrm>
            <a:off x="873125" y="8191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457200" rtl="0" eaLnBrk="0" fontAlgn="base" hangingPunct="0">
              <a:spcBef>
                <a:spcPct val="0"/>
              </a:spcBef>
              <a:spcAft>
                <a:spcPct val="0"/>
              </a:spcAft>
              <a:defRPr sz="2600" kern="1200">
                <a:solidFill>
                  <a:srgbClr val="0D4DA2"/>
                </a:solidFill>
                <a:latin typeface="Verdana"/>
                <a:ea typeface="MS PGothic" pitchFamily="34" charset="-128"/>
                <a:cs typeface="Verdana"/>
              </a:defRPr>
            </a:lvl1pPr>
            <a:lvl2pPr algn="l" defTabSz="457200" rtl="0" eaLnBrk="0" fontAlgn="base" hangingPunct="0">
              <a:spcBef>
                <a:spcPct val="0"/>
              </a:spcBef>
              <a:spcAft>
                <a:spcPct val="0"/>
              </a:spcAft>
              <a:defRPr sz="2600">
                <a:solidFill>
                  <a:srgbClr val="0D4DA2"/>
                </a:solidFill>
                <a:latin typeface="Verdana" charset="0"/>
                <a:ea typeface="MS PGothic" pitchFamily="34" charset="-128"/>
                <a:cs typeface="Verdana" pitchFamily="34" charset="0"/>
              </a:defRPr>
            </a:lvl2pPr>
            <a:lvl3pPr algn="l" defTabSz="457200" rtl="0" eaLnBrk="0" fontAlgn="base" hangingPunct="0">
              <a:spcBef>
                <a:spcPct val="0"/>
              </a:spcBef>
              <a:spcAft>
                <a:spcPct val="0"/>
              </a:spcAft>
              <a:defRPr sz="2600">
                <a:solidFill>
                  <a:srgbClr val="0D4DA2"/>
                </a:solidFill>
                <a:latin typeface="Verdana" charset="0"/>
                <a:ea typeface="MS PGothic" pitchFamily="34" charset="-128"/>
                <a:cs typeface="Verdana" pitchFamily="34" charset="0"/>
              </a:defRPr>
            </a:lvl3pPr>
            <a:lvl4pPr algn="l" defTabSz="457200" rtl="0" eaLnBrk="0" fontAlgn="base" hangingPunct="0">
              <a:spcBef>
                <a:spcPct val="0"/>
              </a:spcBef>
              <a:spcAft>
                <a:spcPct val="0"/>
              </a:spcAft>
              <a:defRPr sz="2600">
                <a:solidFill>
                  <a:srgbClr val="0D4DA2"/>
                </a:solidFill>
                <a:latin typeface="Verdana" charset="0"/>
                <a:ea typeface="MS PGothic" pitchFamily="34" charset="-128"/>
                <a:cs typeface="Verdana" pitchFamily="34" charset="0"/>
              </a:defRPr>
            </a:lvl4pPr>
            <a:lvl5pPr algn="l" defTabSz="457200" rtl="0" eaLnBrk="0" fontAlgn="base" hangingPunct="0">
              <a:spcBef>
                <a:spcPct val="0"/>
              </a:spcBef>
              <a:spcAft>
                <a:spcPct val="0"/>
              </a:spcAft>
              <a:defRPr sz="2600">
                <a:solidFill>
                  <a:srgbClr val="0D4DA2"/>
                </a:solidFill>
                <a:latin typeface="Verdana" charset="0"/>
                <a:ea typeface="MS PGothic" pitchFamily="34" charset="-128"/>
                <a:cs typeface="Verdana" pitchFamily="34" charset="0"/>
              </a:defRPr>
            </a:lvl5pPr>
            <a:lvl6pPr marL="457200" algn="l" defTabSz="457200" rtl="0" fontAlgn="base">
              <a:spcBef>
                <a:spcPct val="0"/>
              </a:spcBef>
              <a:spcAft>
                <a:spcPct val="0"/>
              </a:spcAft>
              <a:defRPr sz="2800">
                <a:solidFill>
                  <a:srgbClr val="0D4DA2"/>
                </a:solidFill>
                <a:latin typeface="Lucida Sans" charset="0"/>
                <a:ea typeface="ＭＳ Ｐゴシック" charset="0"/>
                <a:cs typeface="ＭＳ Ｐゴシック" charset="0"/>
              </a:defRPr>
            </a:lvl6pPr>
            <a:lvl7pPr marL="914400" algn="l" defTabSz="457200" rtl="0" fontAlgn="base">
              <a:spcBef>
                <a:spcPct val="0"/>
              </a:spcBef>
              <a:spcAft>
                <a:spcPct val="0"/>
              </a:spcAft>
              <a:defRPr sz="2800">
                <a:solidFill>
                  <a:srgbClr val="0D4DA2"/>
                </a:solidFill>
                <a:latin typeface="Lucida Sans" charset="0"/>
                <a:ea typeface="ＭＳ Ｐゴシック" charset="0"/>
                <a:cs typeface="ＭＳ Ｐゴシック" charset="0"/>
              </a:defRPr>
            </a:lvl7pPr>
            <a:lvl8pPr marL="1371600" algn="l" defTabSz="457200" rtl="0" fontAlgn="base">
              <a:spcBef>
                <a:spcPct val="0"/>
              </a:spcBef>
              <a:spcAft>
                <a:spcPct val="0"/>
              </a:spcAft>
              <a:defRPr sz="2800">
                <a:solidFill>
                  <a:srgbClr val="0D4DA2"/>
                </a:solidFill>
                <a:latin typeface="Lucida Sans" charset="0"/>
                <a:ea typeface="ＭＳ Ｐゴシック" charset="0"/>
                <a:cs typeface="ＭＳ Ｐゴシック" charset="0"/>
              </a:defRPr>
            </a:lvl8pPr>
            <a:lvl9pPr marL="1828800" algn="l" defTabSz="457200" rtl="0" fontAlgn="base">
              <a:spcBef>
                <a:spcPct val="0"/>
              </a:spcBef>
              <a:spcAft>
                <a:spcPct val="0"/>
              </a:spcAft>
              <a:defRPr sz="2800">
                <a:solidFill>
                  <a:srgbClr val="0D4DA2"/>
                </a:solidFill>
                <a:latin typeface="Lucida Sans" charset="0"/>
                <a:ea typeface="ＭＳ Ｐゴシック" charset="0"/>
                <a:cs typeface="ＭＳ Ｐゴシック" charset="0"/>
              </a:defRPr>
            </a:lvl9pPr>
          </a:lstStyle>
          <a:p>
            <a:pPr algn="ctr"/>
            <a:r>
              <a:rPr lang="en-GB" altLang="en-US" b="1" smtClean="0">
                <a:latin typeface="Verdana" pitchFamily="34" charset="0"/>
                <a:cs typeface="Verdana" pitchFamily="34" charset="0"/>
              </a:rPr>
              <a:t>Reactions</a:t>
            </a:r>
            <a:endParaRPr lang="en-GB" altLang="en-US" b="1" dirty="0" smtClean="0">
              <a:latin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Font typeface="Wingdings" pitchFamily="2" charset="2"/>
              <a:buNone/>
              <a:defRPr/>
            </a:pPr>
            <a:endParaRPr lang="en-GB" dirty="0"/>
          </a:p>
          <a:p>
            <a:pPr marL="0" indent="0">
              <a:buFont typeface="Wingdings" pitchFamily="2" charset="2"/>
              <a:buNone/>
              <a:defRPr/>
            </a:pPr>
            <a:endParaRPr lang="en-GB" dirty="0" smtClean="0"/>
          </a:p>
          <a:p>
            <a:pPr>
              <a:buFont typeface="+mj-lt"/>
              <a:buAutoNum type="arabicPeriod"/>
              <a:defRPr/>
            </a:pPr>
            <a:r>
              <a:rPr lang="en-GB" dirty="0" smtClean="0"/>
              <a:t>Detection </a:t>
            </a:r>
            <a:r>
              <a:rPr lang="en-GB" dirty="0"/>
              <a:t>of forged Documents in the field of structural actions. </a:t>
            </a:r>
            <a:r>
              <a:rPr lang="en-GB" dirty="0" smtClean="0"/>
              <a:t>     A </a:t>
            </a:r>
            <a:r>
              <a:rPr lang="en-GB" dirty="0"/>
              <a:t>practical guide for managing </a:t>
            </a:r>
            <a:r>
              <a:rPr lang="en-GB" dirty="0" smtClean="0"/>
              <a:t>authorities.</a:t>
            </a:r>
          </a:p>
          <a:p>
            <a:pPr>
              <a:defRPr/>
            </a:pPr>
            <a:endParaRPr lang="en-GB" dirty="0"/>
          </a:p>
          <a:p>
            <a:pPr>
              <a:buFont typeface="+mj-lt"/>
              <a:buAutoNum type="arabicPeriod" startAt="2"/>
              <a:defRPr/>
            </a:pPr>
            <a:r>
              <a:rPr lang="en-GB" dirty="0" smtClean="0"/>
              <a:t>Identification </a:t>
            </a:r>
            <a:r>
              <a:rPr lang="en-GB" dirty="0"/>
              <a:t>of conflict of interests in public procurement procedures in the field of structural </a:t>
            </a:r>
            <a:r>
              <a:rPr lang="en-GB" dirty="0" smtClean="0"/>
              <a:t>actions.</a:t>
            </a:r>
          </a:p>
          <a:p>
            <a:pPr marL="0" indent="0">
              <a:buFont typeface="Wingdings" pitchFamily="2" charset="2"/>
              <a:buNone/>
              <a:defRPr/>
            </a:pPr>
            <a:endParaRPr lang="en-GB" i="1" dirty="0" smtClean="0"/>
          </a:p>
          <a:p>
            <a:pPr marL="0" indent="0">
              <a:buFont typeface="Wingdings" pitchFamily="2" charset="2"/>
              <a:buNone/>
              <a:defRPr/>
            </a:pPr>
            <a:endParaRPr lang="en-GB" i="1" dirty="0"/>
          </a:p>
          <a:p>
            <a:pPr marL="0" indent="0">
              <a:buFont typeface="Wingdings" pitchFamily="2" charset="2"/>
              <a:buNone/>
              <a:defRPr/>
            </a:pPr>
            <a:endParaRPr lang="en-GB" i="1" dirty="0" smtClean="0"/>
          </a:p>
          <a:p>
            <a:pPr marL="0" indent="0">
              <a:buFont typeface="Wingdings" pitchFamily="2" charset="2"/>
              <a:buNone/>
              <a:defRPr/>
            </a:pPr>
            <a:endParaRPr lang="en-GB" i="1" dirty="0"/>
          </a:p>
          <a:p>
            <a:pPr marL="0" indent="0">
              <a:buFont typeface="Wingdings" pitchFamily="2" charset="2"/>
              <a:buNone/>
              <a:defRPr/>
            </a:pPr>
            <a:endParaRPr lang="en-GB" dirty="0" smtClean="0"/>
          </a:p>
          <a:p>
            <a:pPr marL="0" indent="0">
              <a:buFont typeface="Wingdings" pitchFamily="2" charset="2"/>
              <a:buNone/>
              <a:defRPr/>
            </a:pPr>
            <a:r>
              <a:rPr lang="en-GB" dirty="0" smtClean="0"/>
              <a:t>Access to the practical guidance is restricted to Member States' staff. They can be found on SFC 2007.</a:t>
            </a:r>
            <a:endParaRPr lang="en-GB" dirty="0"/>
          </a:p>
        </p:txBody>
      </p:sp>
      <p:sp>
        <p:nvSpPr>
          <p:cNvPr id="4" name="Slide Number Placeholder 3"/>
          <p:cNvSpPr>
            <a:spLocks noGrp="1"/>
          </p:cNvSpPr>
          <p:nvPr>
            <p:ph type="sldNum" sz="quarter" idx="10"/>
          </p:nvPr>
        </p:nvSpPr>
        <p:spPr/>
        <p:txBody>
          <a:bodyPr/>
          <a:lstStyle/>
          <a:p>
            <a:pPr>
              <a:defRPr/>
            </a:pPr>
            <a:fld id="{1D2EA268-4A03-4767-95DA-B2D656F96965}" type="slidenum">
              <a:rPr lang="en-US" smtClean="0"/>
              <a:pPr>
                <a:defRPr/>
              </a:pPr>
              <a:t>18</a:t>
            </a:fld>
            <a:endParaRPr lang="en-US"/>
          </a:p>
        </p:txBody>
      </p:sp>
      <p:sp>
        <p:nvSpPr>
          <p:cNvPr id="32772" name="Title 1"/>
          <p:cNvSpPr>
            <a:spLocks noGrp="1"/>
          </p:cNvSpPr>
          <p:nvPr>
            <p:ph type="title"/>
          </p:nvPr>
        </p:nvSpPr>
        <p:spPr/>
        <p:txBody>
          <a:bodyPr/>
          <a:lstStyle/>
          <a:p>
            <a:r>
              <a:rPr lang="en-GB" altLang="en-US" b="1" dirty="0" smtClean="0">
                <a:latin typeface="Verdana" pitchFamily="34" charset="0"/>
                <a:cs typeface="Verdana" pitchFamily="34" charset="0"/>
              </a:rPr>
              <a:t>Fraud prevention tools – Practical guides</a:t>
            </a:r>
          </a:p>
        </p:txBody>
      </p:sp>
      <p:pic>
        <p:nvPicPr>
          <p:cNvPr id="1026" name="Picture 2" descr="https://www.mrs.org.uk/img/t3_guidel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4005064"/>
            <a:ext cx="2808312" cy="13061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lgn="ctr"/>
            <a:r>
              <a:rPr lang="en-GB" altLang="en-US" sz="2800" b="1" dirty="0" smtClean="0">
                <a:latin typeface="Verdana" pitchFamily="34" charset="0"/>
                <a:cs typeface="Verdana" pitchFamily="34" charset="0"/>
              </a:rPr>
              <a:t>Good practice – transparency platforms</a:t>
            </a:r>
          </a:p>
        </p:txBody>
      </p:sp>
      <p:sp>
        <p:nvSpPr>
          <p:cNvPr id="33795" name="Content Placeholder 2"/>
          <p:cNvSpPr>
            <a:spLocks noGrp="1"/>
          </p:cNvSpPr>
          <p:nvPr>
            <p:ph idx="1"/>
          </p:nvPr>
        </p:nvSpPr>
        <p:spPr/>
        <p:txBody>
          <a:bodyPr/>
          <a:lstStyle/>
          <a:p>
            <a:r>
              <a:rPr lang="en-GB" altLang="en-US" dirty="0" smtClean="0">
                <a:latin typeface="Verdana" pitchFamily="34" charset="0"/>
                <a:cs typeface="Verdana" pitchFamily="34" charset="0"/>
              </a:rPr>
              <a:t>Transparency of public expenditure, the SUPERVIZOR platform</a:t>
            </a:r>
          </a:p>
          <a:p>
            <a:endParaRPr lang="en-GB" altLang="en-US" i="1" dirty="0" smtClean="0">
              <a:latin typeface="Verdana" pitchFamily="34" charset="0"/>
              <a:cs typeface="Verdana" pitchFamily="34" charset="0"/>
            </a:endParaRPr>
          </a:p>
          <a:p>
            <a:endParaRPr lang="en-GB" altLang="en-US" i="1" dirty="0">
              <a:latin typeface="Verdana" pitchFamily="34" charset="0"/>
              <a:cs typeface="Verdana" pitchFamily="34" charset="0"/>
            </a:endParaRPr>
          </a:p>
          <a:p>
            <a:endParaRPr lang="en-GB" altLang="en-US" i="1" dirty="0" smtClean="0">
              <a:latin typeface="Verdana" pitchFamily="34" charset="0"/>
              <a:cs typeface="Verdana" pitchFamily="34" charset="0"/>
            </a:endParaRPr>
          </a:p>
          <a:p>
            <a:endParaRPr lang="en-GB" altLang="en-US" i="1" dirty="0">
              <a:latin typeface="Verdana" pitchFamily="34" charset="0"/>
              <a:cs typeface="Verdana" pitchFamily="34" charset="0"/>
            </a:endParaRPr>
          </a:p>
          <a:p>
            <a:endParaRPr lang="en-GB" altLang="en-US" i="1" dirty="0" smtClean="0">
              <a:latin typeface="Verdana" pitchFamily="34" charset="0"/>
              <a:cs typeface="Verdana" pitchFamily="34" charset="0"/>
            </a:endParaRPr>
          </a:p>
          <a:p>
            <a:endParaRPr lang="en-GB" altLang="en-US" i="1" dirty="0">
              <a:latin typeface="Verdana" pitchFamily="34" charset="0"/>
              <a:cs typeface="Verdana" pitchFamily="34" charset="0"/>
            </a:endParaRPr>
          </a:p>
          <a:p>
            <a:endParaRPr lang="en-GB" altLang="en-US" i="1" dirty="0" smtClean="0">
              <a:latin typeface="Verdana" pitchFamily="34" charset="0"/>
              <a:cs typeface="Verdana" pitchFamily="34" charset="0"/>
            </a:endParaRPr>
          </a:p>
          <a:p>
            <a:endParaRPr lang="en-GB" altLang="en-US" i="1" dirty="0">
              <a:latin typeface="Verdana" pitchFamily="34" charset="0"/>
              <a:cs typeface="Verdana" pitchFamily="34" charset="0"/>
            </a:endParaRPr>
          </a:p>
          <a:p>
            <a:endParaRPr lang="en-GB" altLang="en-US" i="1" dirty="0" smtClean="0">
              <a:latin typeface="Verdana" pitchFamily="34" charset="0"/>
              <a:cs typeface="Verdana" pitchFamily="34" charset="0"/>
            </a:endParaRPr>
          </a:p>
          <a:p>
            <a:endParaRPr lang="en-GB" altLang="en-US" i="1" dirty="0">
              <a:latin typeface="Verdana" pitchFamily="34" charset="0"/>
              <a:cs typeface="Verdana" pitchFamily="34" charset="0"/>
            </a:endParaRPr>
          </a:p>
          <a:p>
            <a:endParaRPr lang="en-GB" altLang="en-US" i="1" dirty="0" smtClean="0">
              <a:latin typeface="Verdana" pitchFamily="34" charset="0"/>
              <a:cs typeface="Verdana" pitchFamily="34" charset="0"/>
            </a:endParaRPr>
          </a:p>
          <a:p>
            <a:endParaRPr lang="en-GB" altLang="en-US" i="1" dirty="0">
              <a:latin typeface="Verdana" pitchFamily="34" charset="0"/>
              <a:cs typeface="Verdana" pitchFamily="34" charset="0"/>
            </a:endParaRPr>
          </a:p>
          <a:p>
            <a:r>
              <a:rPr lang="en-GB" altLang="en-US" dirty="0" smtClean="0">
                <a:latin typeface="Verdana" pitchFamily="34" charset="0"/>
                <a:cs typeface="Verdana" pitchFamily="34" charset="0"/>
              </a:rPr>
              <a:t>Good practice, despite limited use by public.</a:t>
            </a:r>
          </a:p>
        </p:txBody>
      </p:sp>
      <p:sp>
        <p:nvSpPr>
          <p:cNvPr id="4" name="Slide Number Placeholder 3"/>
          <p:cNvSpPr>
            <a:spLocks noGrp="1"/>
          </p:cNvSpPr>
          <p:nvPr>
            <p:ph type="sldNum" sz="quarter" idx="10"/>
          </p:nvPr>
        </p:nvSpPr>
        <p:spPr/>
        <p:txBody>
          <a:bodyPr/>
          <a:lstStyle/>
          <a:p>
            <a:pPr>
              <a:defRPr/>
            </a:pPr>
            <a:fld id="{4905612F-B23A-4853-BE02-B27A4A2B216B}" type="slidenum">
              <a:rPr lang="en-US" smtClean="0"/>
              <a:pPr>
                <a:defRPr/>
              </a:pPr>
              <a:t>19</a:t>
            </a:fld>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2060848"/>
            <a:ext cx="4265544" cy="3572393"/>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Structure of the presentation</a:t>
            </a:r>
            <a:endParaRPr lang="en-GB" b="1" dirty="0"/>
          </a:p>
        </p:txBody>
      </p:sp>
      <p:sp>
        <p:nvSpPr>
          <p:cNvPr id="3" name="Content Placeholder 2"/>
          <p:cNvSpPr>
            <a:spLocks noGrp="1"/>
          </p:cNvSpPr>
          <p:nvPr>
            <p:ph idx="1"/>
          </p:nvPr>
        </p:nvSpPr>
        <p:spPr/>
        <p:txBody>
          <a:bodyPr/>
          <a:lstStyle/>
          <a:p>
            <a:r>
              <a:rPr lang="en-GB" dirty="0" smtClean="0"/>
              <a:t>OLAF</a:t>
            </a:r>
          </a:p>
          <a:p>
            <a:r>
              <a:rPr lang="en-GB" dirty="0" smtClean="0"/>
              <a:t>Information on corruption from different sources</a:t>
            </a:r>
          </a:p>
          <a:p>
            <a:pPr lvl="1"/>
            <a:r>
              <a:rPr lang="en-GB" dirty="0" smtClean="0"/>
              <a:t>Study on the costs of corruption in public procurement</a:t>
            </a:r>
          </a:p>
          <a:p>
            <a:pPr lvl="1"/>
            <a:r>
              <a:rPr lang="en-GB" dirty="0" smtClean="0"/>
              <a:t>EU anti-corruption report</a:t>
            </a:r>
          </a:p>
          <a:p>
            <a:pPr lvl="1"/>
            <a:r>
              <a:rPr lang="en-GB" dirty="0" smtClean="0"/>
              <a:t>GRECO report on Slovenia</a:t>
            </a:r>
          </a:p>
          <a:p>
            <a:r>
              <a:rPr lang="en-GB" dirty="0" smtClean="0"/>
              <a:t>Red flags</a:t>
            </a:r>
          </a:p>
          <a:p>
            <a:r>
              <a:rPr lang="en-GB" dirty="0" smtClean="0"/>
              <a:t>Fraud prevention tools and practical guidance</a:t>
            </a:r>
          </a:p>
          <a:p>
            <a:endParaRPr lang="en-GB" dirty="0" smtClean="0"/>
          </a:p>
          <a:p>
            <a:pPr lvl="1"/>
            <a:endParaRPr lang="en-GB" dirty="0"/>
          </a:p>
        </p:txBody>
      </p:sp>
      <p:sp>
        <p:nvSpPr>
          <p:cNvPr id="4" name="Slide Number Placeholder 3"/>
          <p:cNvSpPr>
            <a:spLocks noGrp="1"/>
          </p:cNvSpPr>
          <p:nvPr>
            <p:ph type="sldNum" sz="quarter" idx="10"/>
          </p:nvPr>
        </p:nvSpPr>
        <p:spPr/>
        <p:txBody>
          <a:bodyPr/>
          <a:lstStyle/>
          <a:p>
            <a:pPr>
              <a:defRPr/>
            </a:pPr>
            <a:fld id="{ACC0E337-651C-4948-8FEB-BF1306F5CB95}" type="slidenum">
              <a:rPr lang="en-US" smtClean="0"/>
              <a:pPr>
                <a:defRPr/>
              </a:pPr>
              <a:t>2</a:t>
            </a:fld>
            <a:endParaRPr lang="en-US" dirty="0"/>
          </a:p>
        </p:txBody>
      </p:sp>
    </p:spTree>
    <p:extLst>
      <p:ext uri="{BB962C8B-B14F-4D97-AF65-F5344CB8AC3E}">
        <p14:creationId xmlns:p14="http://schemas.microsoft.com/office/powerpoint/2010/main" val="4053945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Content Placeholder 2"/>
          <p:cNvSpPr>
            <a:spLocks noGrp="1"/>
          </p:cNvSpPr>
          <p:nvPr>
            <p:ph idx="1"/>
          </p:nvPr>
        </p:nvSpPr>
        <p:spPr/>
        <p:txBody>
          <a:bodyPr/>
          <a:lstStyle/>
          <a:p>
            <a:pPr marL="0" indent="0">
              <a:buFont typeface="Wingdings" pitchFamily="2" charset="2"/>
              <a:buNone/>
            </a:pPr>
            <a:endParaRPr lang="en-GB" altLang="en-US" smtClean="0">
              <a:latin typeface="Verdana" pitchFamily="34" charset="0"/>
              <a:cs typeface="Verdana" pitchFamily="34" charset="0"/>
            </a:endParaRPr>
          </a:p>
          <a:p>
            <a:pPr marL="0" indent="0">
              <a:buFont typeface="Wingdings" pitchFamily="2" charset="2"/>
              <a:buNone/>
            </a:pPr>
            <a:endParaRPr lang="en-GB" altLang="en-US" smtClean="0">
              <a:latin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pPr>
              <a:defRPr/>
            </a:pPr>
            <a:fld id="{A853874A-F154-4C19-B5B7-606838191036}" type="slidenum">
              <a:rPr lang="en-US" smtClean="0"/>
              <a:pPr>
                <a:defRPr/>
              </a:pPr>
              <a:t>20</a:t>
            </a:fld>
            <a:endParaRPr lang="en-US"/>
          </a:p>
        </p:txBody>
      </p:sp>
      <p:sp>
        <p:nvSpPr>
          <p:cNvPr id="34820" name="Title 1"/>
          <p:cNvSpPr>
            <a:spLocks noGrp="1"/>
          </p:cNvSpPr>
          <p:nvPr>
            <p:ph type="title"/>
          </p:nvPr>
        </p:nvSpPr>
        <p:spPr/>
        <p:txBody>
          <a:bodyPr/>
          <a:lstStyle/>
          <a:p>
            <a:pPr algn="ctr"/>
            <a:r>
              <a:rPr lang="en-GB" altLang="en-US" smtClean="0">
                <a:latin typeface="Verdana" pitchFamily="34" charset="0"/>
                <a:cs typeface="Verdana" pitchFamily="34" charset="0"/>
              </a:rPr>
              <a:t>Fraud prevention tools – Transparency</a:t>
            </a:r>
          </a:p>
        </p:txBody>
      </p:sp>
      <p:pic>
        <p:nvPicPr>
          <p:cNvPr id="348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231900"/>
            <a:ext cx="8413750" cy="501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822" name="Content Placeholder 2"/>
          <p:cNvSpPr txBox="1">
            <a:spLocks/>
          </p:cNvSpPr>
          <p:nvPr/>
        </p:nvSpPr>
        <p:spPr bwMode="auto">
          <a:xfrm>
            <a:off x="395288" y="6308725"/>
            <a:ext cx="691356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bIns="0"/>
          <a:lstStyle>
            <a:lvl1pPr defTabSz="457200" eaLnBrk="0" hangingPunct="0">
              <a:defRPr>
                <a:solidFill>
                  <a:schemeClr val="tx1"/>
                </a:solidFill>
                <a:latin typeface="Calibri" pitchFamily="34" charset="0"/>
                <a:cs typeface="Arial" charset="0"/>
              </a:defRPr>
            </a:lvl1pPr>
            <a:lvl2pPr marL="742950" indent="-285750" defTabSz="457200" eaLnBrk="0" hangingPunct="0">
              <a:defRPr>
                <a:solidFill>
                  <a:schemeClr val="tx1"/>
                </a:solidFill>
                <a:latin typeface="Calibri" pitchFamily="34" charset="0"/>
                <a:cs typeface="Arial" charset="0"/>
              </a:defRPr>
            </a:lvl2pPr>
            <a:lvl3pPr marL="1143000" indent="-228600" defTabSz="457200" eaLnBrk="0" hangingPunct="0">
              <a:defRPr>
                <a:solidFill>
                  <a:schemeClr val="tx1"/>
                </a:solidFill>
                <a:latin typeface="Calibri" pitchFamily="34" charset="0"/>
                <a:cs typeface="Arial" charset="0"/>
              </a:defRPr>
            </a:lvl3pPr>
            <a:lvl4pPr marL="1600200" indent="-228600" defTabSz="457200" eaLnBrk="0" hangingPunct="0">
              <a:defRPr>
                <a:solidFill>
                  <a:schemeClr val="tx1"/>
                </a:solidFill>
                <a:latin typeface="Calibri" pitchFamily="34" charset="0"/>
                <a:cs typeface="Arial" charset="0"/>
              </a:defRPr>
            </a:lvl4pPr>
            <a:lvl5pPr marL="2057400" indent="-228600" defTabSz="4572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spcBef>
                <a:spcPct val="20000"/>
              </a:spcBef>
              <a:buClr>
                <a:srgbClr val="0D4DA2"/>
              </a:buClr>
              <a:buFont typeface="Wingdings" pitchFamily="2" charset="2"/>
              <a:buNone/>
            </a:pPr>
            <a:r>
              <a:rPr lang="en-GB" altLang="en-US" sz="1000">
                <a:latin typeface="Verdana" pitchFamily="34" charset="0"/>
                <a:ea typeface="MS PGothic" pitchFamily="34" charset="-128"/>
                <a:cs typeface="Verdana" pitchFamily="34" charset="0"/>
              </a:rPr>
              <a:t>Retrieved from </a:t>
            </a:r>
            <a:r>
              <a:rPr lang="en-GB" altLang="en-US" sz="1000" u="sng">
                <a:latin typeface="Verdana" pitchFamily="34" charset="0"/>
                <a:ea typeface="MS PGothic" pitchFamily="34" charset="-128"/>
                <a:cs typeface="Verdana" pitchFamily="34" charset="0"/>
                <a:hlinkClick r:id="rId4"/>
              </a:rPr>
              <a:t>http://datanest.fair-play.sk</a:t>
            </a:r>
            <a:r>
              <a:rPr lang="en-GB" altLang="en-US" sz="1000">
                <a:latin typeface="Verdana" pitchFamily="34" charset="0"/>
                <a:ea typeface="MS PGothic" pitchFamily="34" charset="-128"/>
                <a:cs typeface="Verdana" pitchFamily="34" charset="0"/>
              </a:rPr>
              <a:t> on February 6, 2014</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56A33A96-61A5-4157-96AE-B43356F3B877}" type="slidenum">
              <a:rPr lang="en-US" smtClean="0"/>
              <a:pPr>
                <a:defRPr/>
              </a:pPr>
              <a:t>21</a:t>
            </a:fld>
            <a:endParaRPr lang="en-US"/>
          </a:p>
        </p:txBody>
      </p:sp>
      <p:sp>
        <p:nvSpPr>
          <p:cNvPr id="35843" name="Title 1"/>
          <p:cNvSpPr>
            <a:spLocks noGrp="1"/>
          </p:cNvSpPr>
          <p:nvPr>
            <p:ph type="title"/>
          </p:nvPr>
        </p:nvSpPr>
        <p:spPr/>
        <p:txBody>
          <a:bodyPr/>
          <a:lstStyle/>
          <a:p>
            <a:pPr algn="ctr"/>
            <a:r>
              <a:rPr lang="en-GB" altLang="en-US" sz="2800" smtClean="0">
                <a:latin typeface="Verdana" pitchFamily="34" charset="0"/>
                <a:cs typeface="Verdana" pitchFamily="34" charset="0"/>
              </a:rPr>
              <a:t>Discussion</a:t>
            </a:r>
          </a:p>
        </p:txBody>
      </p:sp>
      <p:pic>
        <p:nvPicPr>
          <p:cNvPr id="35844"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827213" y="1916113"/>
            <a:ext cx="5718175" cy="3471862"/>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Title 1"/>
          <p:cNvSpPr>
            <a:spLocks noGrp="1"/>
          </p:cNvSpPr>
          <p:nvPr>
            <p:ph type="title"/>
          </p:nvPr>
        </p:nvSpPr>
        <p:spPr>
          <a:xfrm>
            <a:off x="684213" y="1412875"/>
            <a:ext cx="8229600" cy="1143000"/>
          </a:xfrm>
        </p:spPr>
        <p:txBody>
          <a:bodyPr/>
          <a:lstStyle/>
          <a:p>
            <a:pPr algn="ctr"/>
            <a:r>
              <a:rPr lang="en-GB" altLang="en-US" dirty="0" smtClean="0">
                <a:latin typeface="Verdana" pitchFamily="34" charset="0"/>
                <a:cs typeface="Verdana" pitchFamily="34" charset="0"/>
              </a:rPr>
              <a:t>Thank you for your participation!</a:t>
            </a:r>
          </a:p>
        </p:txBody>
      </p:sp>
      <p:sp>
        <p:nvSpPr>
          <p:cNvPr id="37891" name="Content Placeholder 2"/>
          <p:cNvSpPr>
            <a:spLocks noGrp="1"/>
          </p:cNvSpPr>
          <p:nvPr>
            <p:ph idx="1"/>
          </p:nvPr>
        </p:nvSpPr>
        <p:spPr>
          <a:xfrm>
            <a:off x="720725" y="2708275"/>
            <a:ext cx="8029575" cy="3349625"/>
          </a:xfrm>
        </p:spPr>
        <p:txBody>
          <a:bodyPr/>
          <a:lstStyle/>
          <a:p>
            <a:pPr algn="ctr">
              <a:buFont typeface="Wingdings" pitchFamily="2" charset="2"/>
              <a:buNone/>
            </a:pPr>
            <a:endParaRPr lang="pl-PL" altLang="en-US" b="1" dirty="0" smtClean="0">
              <a:solidFill>
                <a:srgbClr val="0D4DA2"/>
              </a:solidFill>
              <a:latin typeface="Verdana" pitchFamily="34" charset="0"/>
              <a:cs typeface="Verdana" pitchFamily="34" charset="0"/>
            </a:endParaRPr>
          </a:p>
          <a:p>
            <a:pPr algn="ctr">
              <a:buFont typeface="Wingdings" pitchFamily="2" charset="2"/>
              <a:buNone/>
            </a:pPr>
            <a:r>
              <a:rPr lang="en-GB" altLang="en-US" b="1" dirty="0" smtClean="0">
                <a:solidFill>
                  <a:srgbClr val="0D4DA2"/>
                </a:solidFill>
                <a:latin typeface="Verdana" pitchFamily="34" charset="0"/>
                <a:cs typeface="Verdana" pitchFamily="34" charset="0"/>
              </a:rPr>
              <a:t>OLAF.D.2 – Fraud Prevention, Reporting and Analysis Unit</a:t>
            </a:r>
            <a:endParaRPr lang="pl-PL" altLang="en-US" b="1" dirty="0" smtClean="0">
              <a:solidFill>
                <a:srgbClr val="0D4DA2"/>
              </a:solidFill>
              <a:latin typeface="Verdana" pitchFamily="34" charset="0"/>
              <a:cs typeface="Verdana" pitchFamily="34" charset="0"/>
            </a:endParaRPr>
          </a:p>
          <a:p>
            <a:pPr algn="ctr" eaLnBrk="1" hangingPunct="1">
              <a:lnSpc>
                <a:spcPct val="80000"/>
              </a:lnSpc>
              <a:buFont typeface="Wingdings" pitchFamily="2" charset="2"/>
              <a:buNone/>
            </a:pPr>
            <a:endParaRPr lang="pl-PL" altLang="en-US" b="1" dirty="0" smtClean="0">
              <a:solidFill>
                <a:srgbClr val="0D4DA2"/>
              </a:solidFill>
              <a:latin typeface="Verdana" pitchFamily="34" charset="0"/>
              <a:cs typeface="Verdana" pitchFamily="34" charset="0"/>
            </a:endParaRPr>
          </a:p>
          <a:p>
            <a:pPr algn="ctr" eaLnBrk="1" hangingPunct="1">
              <a:lnSpc>
                <a:spcPct val="80000"/>
              </a:lnSpc>
              <a:buFont typeface="Wingdings" pitchFamily="2" charset="2"/>
              <a:buNone/>
            </a:pPr>
            <a:r>
              <a:rPr lang="en-GB" altLang="en-US" b="1" dirty="0" smtClean="0">
                <a:solidFill>
                  <a:srgbClr val="0D4DA2"/>
                </a:solidFill>
                <a:latin typeface="Verdana" pitchFamily="34" charset="0"/>
                <a:cs typeface="Verdana" pitchFamily="34" charset="0"/>
              </a:rPr>
              <a:t>OLAF - European Anti-</a:t>
            </a:r>
            <a:r>
              <a:rPr lang="pl-PL" altLang="en-US" b="1" dirty="0" smtClean="0">
                <a:solidFill>
                  <a:srgbClr val="0D4DA2"/>
                </a:solidFill>
                <a:latin typeface="Verdana" pitchFamily="34" charset="0"/>
                <a:cs typeface="Verdana" pitchFamily="34" charset="0"/>
              </a:rPr>
              <a:t>F</a:t>
            </a:r>
            <a:r>
              <a:rPr lang="en-GB" altLang="en-US" b="1" dirty="0" err="1" smtClean="0">
                <a:solidFill>
                  <a:srgbClr val="0D4DA2"/>
                </a:solidFill>
                <a:latin typeface="Verdana" pitchFamily="34" charset="0"/>
                <a:cs typeface="Verdana" pitchFamily="34" charset="0"/>
              </a:rPr>
              <a:t>raud</a:t>
            </a:r>
            <a:r>
              <a:rPr lang="en-GB" altLang="en-US" b="1" dirty="0" smtClean="0">
                <a:solidFill>
                  <a:srgbClr val="0D4DA2"/>
                </a:solidFill>
                <a:latin typeface="Verdana" pitchFamily="34" charset="0"/>
                <a:cs typeface="Verdana" pitchFamily="34" charset="0"/>
              </a:rPr>
              <a:t> Office</a:t>
            </a:r>
          </a:p>
          <a:p>
            <a:pPr algn="ctr" eaLnBrk="1" hangingPunct="1">
              <a:lnSpc>
                <a:spcPct val="80000"/>
              </a:lnSpc>
              <a:buFont typeface="Wingdings" pitchFamily="2" charset="2"/>
              <a:buNone/>
            </a:pPr>
            <a:r>
              <a:rPr lang="en-GB" altLang="en-US" b="1" dirty="0" smtClean="0">
                <a:solidFill>
                  <a:srgbClr val="0D4DA2"/>
                </a:solidFill>
                <a:latin typeface="Verdana" pitchFamily="34" charset="0"/>
                <a:cs typeface="Verdana" pitchFamily="34" charset="0"/>
              </a:rPr>
              <a:t>European Commission</a:t>
            </a:r>
          </a:p>
          <a:p>
            <a:pPr algn="ctr" eaLnBrk="1" hangingPunct="1">
              <a:lnSpc>
                <a:spcPct val="80000"/>
              </a:lnSpc>
              <a:buFont typeface="Wingdings" pitchFamily="2" charset="2"/>
              <a:buNone/>
            </a:pPr>
            <a:r>
              <a:rPr lang="en-GB" altLang="en-US" b="1" dirty="0" smtClean="0">
                <a:solidFill>
                  <a:srgbClr val="0D4DA2"/>
                </a:solidFill>
                <a:latin typeface="Verdana" pitchFamily="34" charset="0"/>
                <a:cs typeface="Verdana" pitchFamily="34" charset="0"/>
              </a:rPr>
              <a:t>Rue Joseph II 30</a:t>
            </a:r>
          </a:p>
          <a:p>
            <a:pPr algn="ctr" eaLnBrk="1" hangingPunct="1">
              <a:lnSpc>
                <a:spcPct val="80000"/>
              </a:lnSpc>
              <a:buFont typeface="Wingdings" pitchFamily="2" charset="2"/>
              <a:buNone/>
            </a:pPr>
            <a:r>
              <a:rPr lang="en-GB" altLang="en-US" b="1" dirty="0" smtClean="0">
                <a:solidFill>
                  <a:srgbClr val="0D4DA2"/>
                </a:solidFill>
                <a:latin typeface="Verdana" pitchFamily="34" charset="0"/>
                <a:cs typeface="Verdana" pitchFamily="34" charset="0"/>
              </a:rPr>
              <a:t>B–1049 Brussels</a:t>
            </a:r>
          </a:p>
          <a:p>
            <a:pPr algn="ctr" eaLnBrk="1" hangingPunct="1">
              <a:lnSpc>
                <a:spcPct val="80000"/>
              </a:lnSpc>
              <a:buFont typeface="Wingdings" pitchFamily="2" charset="2"/>
              <a:buNone/>
            </a:pPr>
            <a:r>
              <a:rPr lang="en-GB" altLang="en-US" b="1" dirty="0" smtClean="0">
                <a:solidFill>
                  <a:srgbClr val="0D4DA2"/>
                </a:solidFill>
                <a:latin typeface="Verdana" pitchFamily="34" charset="0"/>
                <a:cs typeface="Verdana" pitchFamily="34" charset="0"/>
              </a:rPr>
              <a:t>http://ec.europa.eu/anti_fraud</a:t>
            </a:r>
          </a:p>
          <a:p>
            <a:endParaRPr lang="en-GB" altLang="en-US" dirty="0" smtClean="0">
              <a:latin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pPr>
              <a:defRPr/>
            </a:pPr>
            <a:fld id="{EFFA0603-AEC5-45B1-9656-740BBA47FC4B}" type="slidenum">
              <a:rPr lang="en-US" smtClean="0"/>
              <a:pPr>
                <a:defRPr/>
              </a:pPr>
              <a:t>22</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What is OLAF?</a:t>
            </a:r>
            <a:endParaRPr lang="en-GB" b="1" dirty="0"/>
          </a:p>
        </p:txBody>
      </p:sp>
      <p:sp>
        <p:nvSpPr>
          <p:cNvPr id="3" name="Content Placeholder 2"/>
          <p:cNvSpPr>
            <a:spLocks noGrp="1"/>
          </p:cNvSpPr>
          <p:nvPr>
            <p:ph idx="1"/>
          </p:nvPr>
        </p:nvSpPr>
        <p:spPr/>
        <p:txBody>
          <a:bodyPr/>
          <a:lstStyle/>
          <a:p>
            <a:r>
              <a:rPr lang="en-GB" dirty="0" smtClean="0"/>
              <a:t>The European Anti-Fraud Office.</a:t>
            </a:r>
          </a:p>
          <a:p>
            <a:pPr marL="800100" lvl="1" indent="-342900">
              <a:buFont typeface="+mj-lt"/>
              <a:buAutoNum type="arabicPeriod"/>
            </a:pPr>
            <a:r>
              <a:rPr lang="en-GB" dirty="0" smtClean="0"/>
              <a:t>To </a:t>
            </a:r>
            <a:r>
              <a:rPr lang="en-GB" dirty="0"/>
              <a:t>protect the financial interests of the European Union (EU) by investigating fraud, corruption and any other illegal activities;</a:t>
            </a:r>
          </a:p>
          <a:p>
            <a:pPr marL="800100" lvl="1" indent="-342900">
              <a:buFont typeface="+mj-lt"/>
              <a:buAutoNum type="arabicPeriod"/>
            </a:pPr>
            <a:r>
              <a:rPr lang="en-GB" dirty="0"/>
              <a:t>T</a:t>
            </a:r>
            <a:r>
              <a:rPr lang="en-GB" dirty="0" smtClean="0"/>
              <a:t>o </a:t>
            </a:r>
            <a:r>
              <a:rPr lang="en-GB" dirty="0"/>
              <a:t>detect and investigate serious matters relating to the discharge of professional duties by members and staff of the EU institutions and bodies that could result in disciplinary or criminal proceedings;</a:t>
            </a:r>
          </a:p>
          <a:p>
            <a:pPr marL="800100" lvl="1" indent="-342900">
              <a:buFont typeface="+mj-lt"/>
              <a:buAutoNum type="arabicPeriod"/>
            </a:pPr>
            <a:r>
              <a:rPr lang="en-GB" dirty="0" smtClean="0"/>
              <a:t>To </a:t>
            </a:r>
            <a:r>
              <a:rPr lang="en-GB" dirty="0"/>
              <a:t>support the EU institutions, in particular the European </a:t>
            </a:r>
            <a:r>
              <a:rPr lang="en-GB" dirty="0" smtClean="0"/>
              <a:t>Commission, </a:t>
            </a:r>
            <a:r>
              <a:rPr lang="en-GB" dirty="0"/>
              <a:t>in the development and implementation of anti-fraud legislation and policies</a:t>
            </a:r>
            <a:r>
              <a:rPr lang="en-GB" dirty="0" smtClean="0"/>
              <a:t>.</a:t>
            </a:r>
          </a:p>
          <a:p>
            <a:pPr marL="400050"/>
            <a:r>
              <a:rPr lang="en-GB" dirty="0" smtClean="0"/>
              <a:t>Investigations: fully independent</a:t>
            </a:r>
          </a:p>
          <a:p>
            <a:pPr marL="400050"/>
            <a:r>
              <a:rPr lang="en-GB" dirty="0" smtClean="0"/>
              <a:t>Policy: part of the European Commission</a:t>
            </a:r>
          </a:p>
          <a:p>
            <a:pPr marL="400050"/>
            <a:r>
              <a:rPr lang="en-GB" dirty="0" smtClean="0"/>
              <a:t>Provide </a:t>
            </a:r>
            <a:r>
              <a:rPr lang="en-GB" dirty="0"/>
              <a:t>financial support through the Hercule III programme to Member States' authorities and NGOs for actions to prevent and fight fraud against the EU Budget.</a:t>
            </a:r>
          </a:p>
        </p:txBody>
      </p:sp>
      <p:sp>
        <p:nvSpPr>
          <p:cNvPr id="4" name="Slide Number Placeholder 3"/>
          <p:cNvSpPr>
            <a:spLocks noGrp="1"/>
          </p:cNvSpPr>
          <p:nvPr>
            <p:ph type="sldNum" sz="quarter" idx="10"/>
          </p:nvPr>
        </p:nvSpPr>
        <p:spPr/>
        <p:txBody>
          <a:bodyPr/>
          <a:lstStyle/>
          <a:p>
            <a:pPr>
              <a:defRPr/>
            </a:pPr>
            <a:fld id="{ACC0E337-651C-4948-8FEB-BF1306F5CB95}" type="slidenum">
              <a:rPr lang="en-US" smtClean="0"/>
              <a:pPr>
                <a:defRPr/>
              </a:pPr>
              <a:t>3</a:t>
            </a:fld>
            <a:endParaRPr lang="en-US"/>
          </a:p>
        </p:txBody>
      </p:sp>
    </p:spTree>
    <p:extLst>
      <p:ext uri="{BB962C8B-B14F-4D97-AF65-F5344CB8AC3E}">
        <p14:creationId xmlns:p14="http://schemas.microsoft.com/office/powerpoint/2010/main" val="3849650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ChangeArrowheads="1"/>
          </p:cNvSpPr>
          <p:nvPr/>
        </p:nvSpPr>
        <p:spPr bwMode="auto">
          <a:xfrm>
            <a:off x="-614363" y="2925763"/>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BE" altLang="en-US"/>
          </a:p>
        </p:txBody>
      </p:sp>
      <p:pic>
        <p:nvPicPr>
          <p:cNvPr id="28676" name="Picture 3" descr="investigative-proce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2213" y="228600"/>
            <a:ext cx="5614987" cy="644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3"/>
          <p:cNvSpPr>
            <a:spLocks noGrp="1"/>
          </p:cNvSpPr>
          <p:nvPr>
            <p:ph type="sldNum" sz="quarter" idx="10"/>
          </p:nvPr>
        </p:nvSpPr>
        <p:spPr>
          <a:xfrm>
            <a:off x="457200" y="6445250"/>
            <a:ext cx="2133600" cy="365125"/>
          </a:xfrm>
        </p:spPr>
        <p:txBody>
          <a:bodyPr/>
          <a:lstStyle/>
          <a:p>
            <a:pPr>
              <a:defRPr/>
            </a:pPr>
            <a:fld id="{0D6B7D33-7B7D-4BC5-8CF5-FC399B65B67C}" type="slidenum">
              <a:rPr lang="en-US" smtClean="0"/>
              <a:pPr>
                <a:defRPr/>
              </a:pPr>
              <a:t>4</a:t>
            </a:fld>
            <a:endParaRPr lang="en-US" dirty="0"/>
          </a:p>
        </p:txBody>
      </p:sp>
    </p:spTree>
    <p:extLst>
      <p:ext uri="{BB962C8B-B14F-4D97-AF65-F5344CB8AC3E}">
        <p14:creationId xmlns:p14="http://schemas.microsoft.com/office/powerpoint/2010/main" val="330411427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altLang="en-US" b="1" dirty="0" smtClean="0">
                <a:latin typeface="Verdana" pitchFamily="34" charset="0"/>
                <a:cs typeface="Verdana" pitchFamily="34" charset="0"/>
              </a:rPr>
              <a:t>Costs of corruption</a:t>
            </a:r>
          </a:p>
        </p:txBody>
      </p:sp>
      <p:sp>
        <p:nvSpPr>
          <p:cNvPr id="3" name="Content Placeholder 2"/>
          <p:cNvSpPr>
            <a:spLocks noGrp="1"/>
          </p:cNvSpPr>
          <p:nvPr>
            <p:ph idx="1"/>
          </p:nvPr>
        </p:nvSpPr>
        <p:spPr/>
        <p:txBody>
          <a:bodyPr/>
          <a:lstStyle/>
          <a:p>
            <a:pPr>
              <a:defRPr/>
            </a:pPr>
            <a:endParaRPr lang="en-GB" dirty="0" smtClean="0">
              <a:latin typeface="Verdana" pitchFamily="34" charset="0"/>
              <a:cs typeface="Verdana" pitchFamily="34" charset="0"/>
            </a:endParaRPr>
          </a:p>
          <a:p>
            <a:pPr>
              <a:defRPr/>
            </a:pPr>
            <a:endParaRPr lang="en-GB" dirty="0">
              <a:latin typeface="Verdana" pitchFamily="34" charset="0"/>
              <a:cs typeface="Verdana" pitchFamily="34" charset="0"/>
            </a:endParaRPr>
          </a:p>
          <a:p>
            <a:pPr>
              <a:defRPr/>
            </a:pPr>
            <a:r>
              <a:rPr lang="en-GB" dirty="0" smtClean="0">
                <a:latin typeface="Verdana" pitchFamily="34" charset="0"/>
                <a:cs typeface="Verdana" pitchFamily="34" charset="0"/>
              </a:rPr>
              <a:t>Scope of the study: 8 Member States and 5 sectors</a:t>
            </a:r>
          </a:p>
          <a:p>
            <a:pPr>
              <a:defRPr/>
            </a:pPr>
            <a:endParaRPr lang="en-GB" dirty="0" smtClean="0">
              <a:latin typeface="Verdana" pitchFamily="34" charset="0"/>
              <a:cs typeface="Verdana" pitchFamily="34" charset="0"/>
            </a:endParaRPr>
          </a:p>
          <a:p>
            <a:pPr>
              <a:defRPr/>
            </a:pPr>
            <a:r>
              <a:rPr lang="en-GB" dirty="0" smtClean="0">
                <a:latin typeface="Verdana" pitchFamily="34" charset="0"/>
                <a:cs typeface="Verdana" pitchFamily="34" charset="0"/>
              </a:rPr>
              <a:t>Public procurement = about 20% GDP in the EU (2010: € 2.4 trillion)</a:t>
            </a:r>
          </a:p>
          <a:p>
            <a:pPr>
              <a:defRPr/>
            </a:pPr>
            <a:endParaRPr lang="en-GB" dirty="0" smtClean="0"/>
          </a:p>
          <a:p>
            <a:pPr>
              <a:defRPr/>
            </a:pPr>
            <a:r>
              <a:rPr lang="en-GB" dirty="0" smtClean="0"/>
              <a:t>Direct cost of corruption &lt;2.9% , 4.4%&gt; value of procurement published in OJ</a:t>
            </a:r>
          </a:p>
          <a:p>
            <a:pPr marL="0" indent="0" algn="ctr">
              <a:buFont typeface="Wingdings" pitchFamily="2" charset="2"/>
              <a:buNone/>
              <a:defRPr/>
            </a:pPr>
            <a:r>
              <a:rPr lang="en-GB" dirty="0" smtClean="0"/>
              <a:t>=</a:t>
            </a:r>
          </a:p>
          <a:p>
            <a:pPr>
              <a:defRPr/>
            </a:pPr>
            <a:r>
              <a:rPr lang="en-GB" dirty="0" smtClean="0"/>
              <a:t>EUR </a:t>
            </a:r>
            <a:r>
              <a:rPr lang="en-GB" dirty="0"/>
              <a:t>1 470 million and EUR 2 247 million</a:t>
            </a:r>
          </a:p>
          <a:p>
            <a:pPr>
              <a:defRPr/>
            </a:pPr>
            <a:endParaRPr lang="en-GB" dirty="0"/>
          </a:p>
          <a:p>
            <a:pPr>
              <a:defRPr/>
            </a:pPr>
            <a:endParaRPr lang="en-GB" dirty="0" smtClean="0"/>
          </a:p>
          <a:p>
            <a:pPr>
              <a:defRPr/>
            </a:pPr>
            <a:endParaRPr lang="en-GB" dirty="0"/>
          </a:p>
        </p:txBody>
      </p:sp>
      <p:sp>
        <p:nvSpPr>
          <p:cNvPr id="4" name="Slide Number Placeholder 3"/>
          <p:cNvSpPr>
            <a:spLocks noGrp="1"/>
          </p:cNvSpPr>
          <p:nvPr>
            <p:ph type="sldNum" sz="quarter" idx="10"/>
          </p:nvPr>
        </p:nvSpPr>
        <p:spPr/>
        <p:txBody>
          <a:bodyPr/>
          <a:lstStyle/>
          <a:p>
            <a:pPr>
              <a:defRPr/>
            </a:pPr>
            <a:fld id="{0D6B7D33-7B7D-4BC5-8CF5-FC399B65B67C}"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Slide Number Placeholder 5"/>
          <p:cNvSpPr txBox="1">
            <a:spLocks noGrp="1"/>
          </p:cNvSpPr>
          <p:nvPr/>
        </p:nvSpPr>
        <p:spPr bwMode="auto">
          <a:xfrm>
            <a:off x="457200" y="64452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44FE51A2-E136-4B0B-A80B-AE987ABCF6A0}" type="slidenum">
              <a:rPr lang="en-US" altLang="en-US" sz="900">
                <a:solidFill>
                  <a:srgbClr val="0D4DA2"/>
                </a:solidFill>
                <a:latin typeface="Verdana" pitchFamily="34" charset="0"/>
                <a:ea typeface="MS PGothic" pitchFamily="34" charset="-128"/>
              </a:rPr>
              <a:pPr eaLnBrk="1" hangingPunct="1"/>
              <a:t>6</a:t>
            </a:fld>
            <a:endParaRPr lang="en-US" altLang="en-US" sz="900">
              <a:solidFill>
                <a:srgbClr val="0D4DA2"/>
              </a:solidFill>
              <a:latin typeface="Verdana" pitchFamily="34" charset="0"/>
              <a:ea typeface="MS PGothic" pitchFamily="34" charset="-128"/>
            </a:endParaRPr>
          </a:p>
        </p:txBody>
      </p:sp>
      <p:pic>
        <p:nvPicPr>
          <p:cNvPr id="7" name="Obrázek 6" descr="Handshak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0725" y="2211388"/>
            <a:ext cx="2708275"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Obrázek 7" descr="Handshake money.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53050" y="2214563"/>
            <a:ext cx="25527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ovéPole 8"/>
          <p:cNvSpPr txBox="1">
            <a:spLocks noChangeArrowheads="1"/>
          </p:cNvSpPr>
          <p:nvPr/>
        </p:nvSpPr>
        <p:spPr bwMode="auto">
          <a:xfrm>
            <a:off x="868363" y="1843088"/>
            <a:ext cx="25606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GB" altLang="en-US" b="1">
                <a:latin typeface="Verdana" pitchFamily="34" charset="0"/>
                <a:ea typeface="MS PGothic" pitchFamily="34" charset="-128"/>
              </a:rPr>
              <a:t>Clean projects</a:t>
            </a:r>
            <a:endParaRPr lang="cs-CZ" altLang="en-US" b="1">
              <a:latin typeface="Arial" charset="0"/>
              <a:ea typeface="MS PGothic" pitchFamily="34" charset="-128"/>
            </a:endParaRPr>
          </a:p>
        </p:txBody>
      </p:sp>
      <p:sp>
        <p:nvSpPr>
          <p:cNvPr id="10" name="TextovéPole 9"/>
          <p:cNvSpPr txBox="1">
            <a:spLocks noChangeArrowheads="1"/>
          </p:cNvSpPr>
          <p:nvPr/>
        </p:nvSpPr>
        <p:spPr bwMode="auto">
          <a:xfrm>
            <a:off x="5075238" y="1844675"/>
            <a:ext cx="3044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GB" altLang="en-US" b="1">
                <a:latin typeface="Verdana" pitchFamily="34" charset="0"/>
                <a:ea typeface="MS PGothic" pitchFamily="34" charset="-128"/>
              </a:rPr>
              <a:t>Corrupt/grey projects</a:t>
            </a:r>
            <a:endParaRPr lang="cs-CZ" altLang="en-US" b="1">
              <a:latin typeface="Arial" charset="0"/>
              <a:ea typeface="MS PGothic" pitchFamily="34" charset="-128"/>
            </a:endParaRPr>
          </a:p>
        </p:txBody>
      </p:sp>
      <p:sp>
        <p:nvSpPr>
          <p:cNvPr id="11" name="TextovéPole 10"/>
          <p:cNvSpPr txBox="1">
            <a:spLocks noChangeArrowheads="1"/>
          </p:cNvSpPr>
          <p:nvPr/>
        </p:nvSpPr>
        <p:spPr bwMode="auto">
          <a:xfrm>
            <a:off x="868363" y="5084763"/>
            <a:ext cx="68849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GB" altLang="en-US" b="1">
                <a:latin typeface="Verdana" pitchFamily="34" charset="0"/>
                <a:ea typeface="MS PGothic" pitchFamily="34" charset="-128"/>
              </a:rPr>
              <a:t>Average loss attributable to corruption: 13%</a:t>
            </a:r>
          </a:p>
          <a:p>
            <a:pPr algn="ctr" eaLnBrk="1" hangingPunct="1"/>
            <a:endParaRPr lang="en-GB" altLang="en-US" b="1">
              <a:latin typeface="Verdana" pitchFamily="34" charset="0"/>
              <a:ea typeface="MS PGothic" pitchFamily="34" charset="-128"/>
            </a:endParaRPr>
          </a:p>
        </p:txBody>
      </p:sp>
      <p:sp>
        <p:nvSpPr>
          <p:cNvPr id="13" name="Obdélník 12"/>
          <p:cNvSpPr>
            <a:spLocks noChangeArrowheads="1"/>
          </p:cNvSpPr>
          <p:nvPr/>
        </p:nvSpPr>
        <p:spPr bwMode="auto">
          <a:xfrm>
            <a:off x="720725" y="4389438"/>
            <a:ext cx="2708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altLang="en-US" b="1">
                <a:latin typeface="Verdana" pitchFamily="34" charset="0"/>
              </a:rPr>
              <a:t>5% loss</a:t>
            </a:r>
          </a:p>
        </p:txBody>
      </p:sp>
      <p:sp>
        <p:nvSpPr>
          <p:cNvPr id="14" name="Obdélník 13"/>
          <p:cNvSpPr>
            <a:spLocks noChangeArrowheads="1"/>
          </p:cNvSpPr>
          <p:nvPr/>
        </p:nvSpPr>
        <p:spPr bwMode="auto">
          <a:xfrm>
            <a:off x="5353050" y="4389438"/>
            <a:ext cx="2552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altLang="en-US" b="1">
                <a:latin typeface="Verdana" pitchFamily="34" charset="0"/>
              </a:rPr>
              <a:t>18% loss</a:t>
            </a:r>
          </a:p>
        </p:txBody>
      </p:sp>
      <p:sp>
        <p:nvSpPr>
          <p:cNvPr id="18442" name="Title 1"/>
          <p:cNvSpPr>
            <a:spLocks noGrp="1"/>
          </p:cNvSpPr>
          <p:nvPr>
            <p:ph type="title"/>
          </p:nvPr>
        </p:nvSpPr>
        <p:spPr/>
        <p:txBody>
          <a:bodyPr/>
          <a:lstStyle/>
          <a:p>
            <a:r>
              <a:rPr lang="en-GB" altLang="en-US" b="1" dirty="0" smtClean="0">
                <a:latin typeface="Verdana" pitchFamily="34" charset="0"/>
                <a:cs typeface="Verdana" pitchFamily="34" charset="0"/>
              </a:rPr>
              <a:t>Costs of corruption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par>
                                <p:cTn id="8" presetID="8"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amond(in)">
                                      <p:cBhvr>
                                        <p:cTn id="10" dur="2000"/>
                                        <p:tgtEl>
                                          <p:spTgt spid="7"/>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8" presetClass="entr" presetSubtype="1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diamond(in)">
                                      <p:cBhvr>
                                        <p:cTn id="15" dur="2000"/>
                                        <p:tgtEl>
                                          <p:spTgt spid="13"/>
                                        </p:tgtEl>
                                      </p:cBhvr>
                                    </p:animEffect>
                                  </p:childTnLst>
                                </p:cTn>
                              </p:par>
                              <p:par>
                                <p:cTn id="16" presetID="8" presetClass="entr" presetSubtype="16" fill="hold" grpId="1"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diamond(in)">
                                      <p:cBhvr>
                                        <p:cTn id="18" dur="2000"/>
                                        <p:tgtEl>
                                          <p:spTgt spid="1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amond(in)">
                                      <p:cBhvr>
                                        <p:cTn id="23" dur="2000"/>
                                        <p:tgtEl>
                                          <p:spTgt spid="8"/>
                                        </p:tgtEl>
                                      </p:cBhvr>
                                    </p:animEffect>
                                  </p:childTnLst>
                                </p:cTn>
                              </p:par>
                              <p:par>
                                <p:cTn id="24" presetID="8" presetClass="entr" presetSubtype="16"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diamond(in)">
                                      <p:cBhvr>
                                        <p:cTn id="26" dur="2000"/>
                                        <p:tgtEl>
                                          <p:spTgt spid="8"/>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8" presetClass="entr" presetSubtype="16" fill="hold" grpId="1"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diamond(in)">
                                      <p:cBhvr>
                                        <p:cTn id="31" dur="2000"/>
                                        <p:tgtEl>
                                          <p:spTgt spid="14"/>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diamond(in)">
                                      <p:cBhvr>
                                        <p:cTn id="34" dur="2000"/>
                                        <p:tgtEl>
                                          <p:spTgt spid="1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childTnLst>
                                    <p:set>
                                      <p:cBhvr>
                                        <p:cTn id="38" dur="1" fill="hold">
                                          <p:stCondLst>
                                            <p:cond delay="0"/>
                                          </p:stCondLst>
                                        </p:cTn>
                                        <p:tgtEl>
                                          <p:spTgt spid="11">
                                            <p:txEl>
                                              <p:pRg st="0" end="0"/>
                                            </p:txEl>
                                          </p:spTgt>
                                        </p:tgtEl>
                                        <p:attrNameLst>
                                          <p:attrName>style.visibility</p:attrName>
                                        </p:attrNameLst>
                                      </p:cBhvr>
                                      <p:to>
                                        <p:strVal val="visible"/>
                                      </p:to>
                                    </p:set>
                                    <p:animEffect transition="in" filter="wipe(left)">
                                      <p:cBhvr>
                                        <p:cTn id="39"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P spid="13" grpId="1"/>
      <p:bldP spid="14" grpId="0"/>
      <p:bldP spid="14"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Slide Number Placeholder 5"/>
          <p:cNvSpPr txBox="1">
            <a:spLocks noGrp="1"/>
          </p:cNvSpPr>
          <p:nvPr/>
        </p:nvSpPr>
        <p:spPr bwMode="auto">
          <a:xfrm>
            <a:off x="457200" y="64452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53CF4403-06D3-4445-AEE1-5C2D8D56D559}" type="slidenum">
              <a:rPr lang="en-US" altLang="en-US" sz="900">
                <a:solidFill>
                  <a:srgbClr val="0D4DA2"/>
                </a:solidFill>
                <a:latin typeface="Verdana" pitchFamily="34" charset="0"/>
                <a:ea typeface="MS PGothic" pitchFamily="34" charset="-128"/>
              </a:rPr>
              <a:pPr eaLnBrk="1" hangingPunct="1"/>
              <a:t>7</a:t>
            </a:fld>
            <a:endParaRPr lang="en-US" altLang="en-US" sz="900">
              <a:solidFill>
                <a:srgbClr val="0D4DA2"/>
              </a:solidFill>
              <a:latin typeface="Verdana" pitchFamily="34" charset="0"/>
              <a:ea typeface="MS PGothic" pitchFamily="34" charset="-128"/>
            </a:endParaRPr>
          </a:p>
        </p:txBody>
      </p:sp>
      <p:graphicFrame>
        <p:nvGraphicFramePr>
          <p:cNvPr id="5" name="Tabulka 4"/>
          <p:cNvGraphicFramePr>
            <a:graphicFrameLocks noGrp="1"/>
          </p:cNvGraphicFramePr>
          <p:nvPr/>
        </p:nvGraphicFramePr>
        <p:xfrm>
          <a:off x="720725" y="1782763"/>
          <a:ext cx="7756526" cy="2917826"/>
        </p:xfrm>
        <a:graphic>
          <a:graphicData uri="http://schemas.openxmlformats.org/drawingml/2006/table">
            <a:tbl>
              <a:tblPr/>
              <a:tblGrid>
                <a:gridCol w="2295796"/>
                <a:gridCol w="2296569"/>
                <a:gridCol w="3164161"/>
              </a:tblGrid>
              <a:tr h="385271">
                <a:tc gridSpan="3">
                  <a:txBody>
                    <a:bodyPr/>
                    <a:lstStyle/>
                    <a:p>
                      <a:pPr algn="ctr">
                        <a:lnSpc>
                          <a:spcPct val="115000"/>
                        </a:lnSpc>
                        <a:spcAft>
                          <a:spcPts val="0"/>
                        </a:spcAft>
                      </a:pPr>
                      <a:r>
                        <a:rPr lang="en-GB" sz="1100" b="1" dirty="0">
                          <a:solidFill>
                            <a:srgbClr val="FFFFFF"/>
                          </a:solidFill>
                          <a:latin typeface="Georgia"/>
                          <a:ea typeface="Arial"/>
                          <a:cs typeface="Times New Roman"/>
                        </a:rPr>
                        <a:t>Direct costs of corruption in public procurement </a:t>
                      </a:r>
                      <a:endParaRPr lang="cs-CZ" sz="1000" dirty="0">
                        <a:latin typeface="Georgia"/>
                        <a:ea typeface="Arial"/>
                        <a:cs typeface="Times New Roman"/>
                      </a:endParaRPr>
                    </a:p>
                  </a:txBody>
                  <a:tcPr marL="65639" marR="65639" marT="0" marB="0" anchor="ctr">
                    <a:lnL w="12700" cap="flat" cmpd="sng" algn="ctr">
                      <a:solidFill>
                        <a:srgbClr val="FF8C25"/>
                      </a:solidFill>
                      <a:prstDash val="solid"/>
                      <a:round/>
                      <a:headEnd type="none" w="med" len="med"/>
                      <a:tailEnd type="none" w="med" len="med"/>
                    </a:lnL>
                    <a:lnR w="12700" cap="flat" cmpd="sng" algn="ctr">
                      <a:solidFill>
                        <a:srgbClr val="FF8C25"/>
                      </a:solidFill>
                      <a:prstDash val="solid"/>
                      <a:round/>
                      <a:headEnd type="none" w="med" len="med"/>
                      <a:tailEnd type="none" w="med" len="med"/>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solidFill>
                      <a:srgbClr val="DC6900"/>
                    </a:solidFill>
                  </a:tcPr>
                </a:tc>
                <a:tc hMerge="1">
                  <a:txBody>
                    <a:bodyPr/>
                    <a:lstStyle/>
                    <a:p>
                      <a:endParaRPr lang="cs-CZ"/>
                    </a:p>
                  </a:txBody>
                  <a:tcPr/>
                </a:tc>
                <a:tc hMerge="1">
                  <a:txBody>
                    <a:bodyPr/>
                    <a:lstStyle/>
                    <a:p>
                      <a:endParaRPr lang="cs-CZ"/>
                    </a:p>
                  </a:txBody>
                  <a:tcPr/>
                </a:tc>
              </a:tr>
              <a:tr h="755684">
                <a:tc>
                  <a:txBody>
                    <a:bodyPr/>
                    <a:lstStyle/>
                    <a:p>
                      <a:pPr algn="ctr">
                        <a:lnSpc>
                          <a:spcPct val="115000"/>
                        </a:lnSpc>
                        <a:spcAft>
                          <a:spcPts val="0"/>
                        </a:spcAft>
                      </a:pPr>
                      <a:r>
                        <a:rPr lang="en-GB" sz="1000" b="1" i="1" dirty="0">
                          <a:latin typeface="Georgia"/>
                          <a:ea typeface="Arial"/>
                          <a:cs typeface="Times New Roman"/>
                        </a:rPr>
                        <a:t>Sector</a:t>
                      </a:r>
                      <a:endParaRPr lang="cs-CZ" sz="1000" dirty="0">
                        <a:latin typeface="Georgia"/>
                        <a:ea typeface="Arial"/>
                        <a:cs typeface="Times New Roman"/>
                      </a:endParaRPr>
                    </a:p>
                  </a:txBody>
                  <a:tcPr marL="65639" marR="65639" marT="0" marB="0" anchor="b">
                    <a:lnL w="12700" cap="flat" cmpd="sng" algn="ctr">
                      <a:solidFill>
                        <a:srgbClr val="FF8C25"/>
                      </a:solidFill>
                      <a:prstDash val="solid"/>
                      <a:round/>
                      <a:headEnd type="none" w="med" len="med"/>
                      <a:tailEnd type="none" w="med" len="med"/>
                    </a:lnL>
                    <a:lnR>
                      <a:noFill/>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solidFill>
                      <a:srgbClr val="FFD9B7"/>
                    </a:solidFill>
                  </a:tcPr>
                </a:tc>
                <a:tc>
                  <a:txBody>
                    <a:bodyPr/>
                    <a:lstStyle/>
                    <a:p>
                      <a:pPr marL="457200" algn="ctr">
                        <a:lnSpc>
                          <a:spcPct val="115000"/>
                        </a:lnSpc>
                        <a:spcAft>
                          <a:spcPts val="1200"/>
                        </a:spcAft>
                      </a:pPr>
                      <a:r>
                        <a:rPr lang="en-GB" sz="1000" i="1" dirty="0">
                          <a:latin typeface="Georgia"/>
                        </a:rPr>
                        <a:t>Direct costs of corruption</a:t>
                      </a:r>
                      <a:br>
                        <a:rPr lang="en-GB" sz="1000" i="1" dirty="0">
                          <a:latin typeface="Georgia"/>
                        </a:rPr>
                      </a:br>
                      <a:r>
                        <a:rPr lang="en-GB" sz="1000" i="1" dirty="0">
                          <a:latin typeface="Georgia"/>
                        </a:rPr>
                        <a:t>(in million EUR)</a:t>
                      </a:r>
                      <a:endParaRPr lang="cs-CZ" sz="1000" dirty="0">
                        <a:latin typeface="Georgia"/>
                      </a:endParaRPr>
                    </a:p>
                  </a:txBody>
                  <a:tcPr marL="65639" marR="65639" marT="0" marB="0" anchor="b">
                    <a:lnL>
                      <a:noFill/>
                    </a:lnL>
                    <a:lnR>
                      <a:noFill/>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solidFill>
                      <a:srgbClr val="FFD9B7"/>
                    </a:solidFill>
                  </a:tcPr>
                </a:tc>
                <a:tc>
                  <a:txBody>
                    <a:bodyPr/>
                    <a:lstStyle/>
                    <a:p>
                      <a:pPr algn="ctr">
                        <a:lnSpc>
                          <a:spcPct val="115000"/>
                        </a:lnSpc>
                        <a:spcAft>
                          <a:spcPts val="0"/>
                        </a:spcAft>
                      </a:pPr>
                      <a:r>
                        <a:rPr lang="en-GB" sz="1000" i="1" dirty="0">
                          <a:latin typeface="Georgia"/>
                          <a:ea typeface="Arial"/>
                          <a:cs typeface="Times New Roman"/>
                        </a:rPr>
                        <a:t>% </a:t>
                      </a:r>
                      <a:r>
                        <a:rPr lang="en-GB" sz="1000" i="1" dirty="0">
                          <a:latin typeface="Georgia"/>
                          <a:ea typeface="Times New Roman"/>
                          <a:cs typeface="Calibri"/>
                        </a:rPr>
                        <a:t>of the overall procurement value </a:t>
                      </a:r>
                      <a:br>
                        <a:rPr lang="en-GB" sz="1000" i="1" dirty="0">
                          <a:latin typeface="Georgia"/>
                          <a:ea typeface="Times New Roman"/>
                          <a:cs typeface="Calibri"/>
                        </a:rPr>
                      </a:br>
                      <a:r>
                        <a:rPr lang="en-GB" sz="1000" i="1" dirty="0">
                          <a:latin typeface="Georgia"/>
                          <a:ea typeface="Times New Roman"/>
                          <a:cs typeface="Calibri"/>
                        </a:rPr>
                        <a:t>in the sector </a:t>
                      </a:r>
                      <a:br>
                        <a:rPr lang="en-GB" sz="1000" i="1" dirty="0">
                          <a:latin typeface="Georgia"/>
                          <a:ea typeface="Times New Roman"/>
                          <a:cs typeface="Calibri"/>
                        </a:rPr>
                      </a:br>
                      <a:r>
                        <a:rPr lang="en-GB" sz="1000" i="1" dirty="0">
                          <a:latin typeface="Georgia"/>
                          <a:ea typeface="Times New Roman"/>
                          <a:cs typeface="Calibri"/>
                        </a:rPr>
                        <a:t>in the 8 Member States</a:t>
                      </a:r>
                      <a:endParaRPr lang="cs-CZ" sz="1000" dirty="0">
                        <a:latin typeface="Georgia"/>
                        <a:ea typeface="Arial"/>
                        <a:cs typeface="Times New Roman"/>
                      </a:endParaRPr>
                    </a:p>
                  </a:txBody>
                  <a:tcPr marL="65639" marR="65639" marT="0" marB="0" anchor="b">
                    <a:lnL>
                      <a:noFill/>
                    </a:lnL>
                    <a:lnR w="12700" cap="flat" cmpd="sng" algn="ctr">
                      <a:solidFill>
                        <a:srgbClr val="FF8C25"/>
                      </a:solidFill>
                      <a:prstDash val="solid"/>
                      <a:round/>
                      <a:headEnd type="none" w="med" len="med"/>
                      <a:tailEnd type="none" w="med" len="med"/>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solidFill>
                      <a:srgbClr val="FFD9B7"/>
                    </a:solidFill>
                  </a:tcPr>
                </a:tc>
              </a:tr>
              <a:tr h="321508">
                <a:tc>
                  <a:txBody>
                    <a:bodyPr/>
                    <a:lstStyle/>
                    <a:p>
                      <a:pPr algn="ctr">
                        <a:spcBef>
                          <a:spcPts val="200"/>
                        </a:spcBef>
                        <a:spcAft>
                          <a:spcPts val="200"/>
                        </a:spcAft>
                      </a:pPr>
                      <a:r>
                        <a:rPr lang="en-GB" sz="1000" b="1" dirty="0">
                          <a:latin typeface="Georgia"/>
                        </a:rPr>
                        <a:t>Road &amp; rail</a:t>
                      </a:r>
                      <a:endParaRPr lang="cs-CZ" sz="1000" dirty="0">
                        <a:latin typeface="Georgia"/>
                      </a:endParaRPr>
                    </a:p>
                  </a:txBody>
                  <a:tcPr marL="65639" marR="65639" marT="0" marB="0">
                    <a:lnL w="12700" cap="flat" cmpd="sng" algn="ctr">
                      <a:solidFill>
                        <a:srgbClr val="FF8C25"/>
                      </a:solidFill>
                      <a:prstDash val="solid"/>
                      <a:round/>
                      <a:headEnd type="none" w="med" len="med"/>
                      <a:tailEnd type="none" w="med" len="med"/>
                    </a:lnL>
                    <a:lnR>
                      <a:noFill/>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tcPr>
                </a:tc>
                <a:tc>
                  <a:txBody>
                    <a:bodyPr/>
                    <a:lstStyle/>
                    <a:p>
                      <a:pPr marL="457200" algn="ctr">
                        <a:spcBef>
                          <a:spcPts val="200"/>
                        </a:spcBef>
                        <a:spcAft>
                          <a:spcPts val="200"/>
                        </a:spcAft>
                      </a:pPr>
                      <a:r>
                        <a:rPr lang="en-GB" sz="1000" dirty="0">
                          <a:latin typeface="Georgia"/>
                          <a:ea typeface="Times New Roman"/>
                          <a:cs typeface="Calibri"/>
                        </a:rPr>
                        <a:t>488 –755</a:t>
                      </a:r>
                      <a:endParaRPr lang="cs-CZ" sz="1000" dirty="0">
                        <a:latin typeface="Georgia"/>
                      </a:endParaRPr>
                    </a:p>
                  </a:txBody>
                  <a:tcPr marL="65639" marR="65639" marT="0" marB="0" anchor="ctr">
                    <a:lnL>
                      <a:noFill/>
                    </a:lnL>
                    <a:lnR>
                      <a:noFill/>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tcPr>
                </a:tc>
                <a:tc>
                  <a:txBody>
                    <a:bodyPr/>
                    <a:lstStyle/>
                    <a:p>
                      <a:pPr algn="ctr">
                        <a:spcBef>
                          <a:spcPts val="200"/>
                        </a:spcBef>
                        <a:spcAft>
                          <a:spcPts val="200"/>
                        </a:spcAft>
                      </a:pPr>
                      <a:r>
                        <a:rPr lang="en-GB" sz="1000" b="1" dirty="0">
                          <a:latin typeface="Georgia"/>
                          <a:ea typeface="Times New Roman"/>
                          <a:cs typeface="Calibri"/>
                        </a:rPr>
                        <a:t>1.9 % to 2.9%</a:t>
                      </a:r>
                      <a:endParaRPr lang="cs-CZ" sz="1000" dirty="0">
                        <a:latin typeface="Georgia"/>
                      </a:endParaRPr>
                    </a:p>
                  </a:txBody>
                  <a:tcPr marL="65639" marR="65639" marT="0" marB="0" anchor="ctr">
                    <a:lnL>
                      <a:noFill/>
                    </a:lnL>
                    <a:lnR w="12700" cap="flat" cmpd="sng" algn="ctr">
                      <a:solidFill>
                        <a:srgbClr val="FF8C25"/>
                      </a:solidFill>
                      <a:prstDash val="solid"/>
                      <a:round/>
                      <a:headEnd type="none" w="med" len="med"/>
                      <a:tailEnd type="none" w="med" len="med"/>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tcPr>
                </a:tc>
              </a:tr>
              <a:tr h="334979">
                <a:tc>
                  <a:txBody>
                    <a:bodyPr/>
                    <a:lstStyle/>
                    <a:p>
                      <a:pPr algn="ctr">
                        <a:spcBef>
                          <a:spcPts val="200"/>
                        </a:spcBef>
                        <a:spcAft>
                          <a:spcPts val="200"/>
                        </a:spcAft>
                      </a:pPr>
                      <a:r>
                        <a:rPr lang="en-GB" sz="1000" b="1">
                          <a:latin typeface="Georgia"/>
                        </a:rPr>
                        <a:t>Water &amp; waste</a:t>
                      </a:r>
                      <a:endParaRPr lang="cs-CZ" sz="1000">
                        <a:latin typeface="Georgia"/>
                      </a:endParaRPr>
                    </a:p>
                  </a:txBody>
                  <a:tcPr marL="65639" marR="65639" marT="0" marB="0">
                    <a:lnL w="12700" cap="flat" cmpd="sng" algn="ctr">
                      <a:solidFill>
                        <a:srgbClr val="FF8C25"/>
                      </a:solidFill>
                      <a:prstDash val="solid"/>
                      <a:round/>
                      <a:headEnd type="none" w="med" len="med"/>
                      <a:tailEnd type="none" w="med" len="med"/>
                    </a:lnL>
                    <a:lnR>
                      <a:noFill/>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solidFill>
                      <a:srgbClr val="FFD9B7"/>
                    </a:solidFill>
                  </a:tcPr>
                </a:tc>
                <a:tc>
                  <a:txBody>
                    <a:bodyPr/>
                    <a:lstStyle/>
                    <a:p>
                      <a:pPr marL="457200" algn="ctr">
                        <a:spcBef>
                          <a:spcPts val="200"/>
                        </a:spcBef>
                        <a:spcAft>
                          <a:spcPts val="200"/>
                        </a:spcAft>
                      </a:pPr>
                      <a:r>
                        <a:rPr lang="en-GB" sz="1000" dirty="0">
                          <a:latin typeface="Georgia"/>
                          <a:ea typeface="Times New Roman"/>
                          <a:cs typeface="Calibri"/>
                        </a:rPr>
                        <a:t>27 –38</a:t>
                      </a:r>
                      <a:endParaRPr lang="cs-CZ" sz="1000" dirty="0">
                        <a:latin typeface="Georgia"/>
                      </a:endParaRPr>
                    </a:p>
                  </a:txBody>
                  <a:tcPr marL="65639" marR="65639" marT="0" marB="0" anchor="ctr">
                    <a:lnL>
                      <a:noFill/>
                    </a:lnL>
                    <a:lnR>
                      <a:noFill/>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solidFill>
                      <a:srgbClr val="FFD9B7"/>
                    </a:solidFill>
                  </a:tcPr>
                </a:tc>
                <a:tc>
                  <a:txBody>
                    <a:bodyPr/>
                    <a:lstStyle/>
                    <a:p>
                      <a:pPr algn="ctr">
                        <a:spcBef>
                          <a:spcPts val="200"/>
                        </a:spcBef>
                        <a:spcAft>
                          <a:spcPts val="200"/>
                        </a:spcAft>
                      </a:pPr>
                      <a:r>
                        <a:rPr lang="en-GB" sz="1000" b="1" dirty="0">
                          <a:latin typeface="Georgia"/>
                          <a:ea typeface="Times New Roman"/>
                          <a:cs typeface="Calibri"/>
                        </a:rPr>
                        <a:t>1.8% to 2.5%</a:t>
                      </a:r>
                      <a:endParaRPr lang="cs-CZ" sz="1000" dirty="0">
                        <a:latin typeface="Georgia"/>
                      </a:endParaRPr>
                    </a:p>
                  </a:txBody>
                  <a:tcPr marL="65639" marR="65639" marT="0" marB="0" anchor="ctr">
                    <a:lnL>
                      <a:noFill/>
                    </a:lnL>
                    <a:lnR w="12700" cap="flat" cmpd="sng" algn="ctr">
                      <a:solidFill>
                        <a:srgbClr val="FF8C25"/>
                      </a:solidFill>
                      <a:prstDash val="solid"/>
                      <a:round/>
                      <a:headEnd type="none" w="med" len="med"/>
                      <a:tailEnd type="none" w="med" len="med"/>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solidFill>
                      <a:srgbClr val="FFD9B7"/>
                    </a:solidFill>
                  </a:tcPr>
                </a:tc>
              </a:tr>
              <a:tr h="450426">
                <a:tc>
                  <a:txBody>
                    <a:bodyPr/>
                    <a:lstStyle/>
                    <a:p>
                      <a:pPr algn="ctr">
                        <a:spcBef>
                          <a:spcPts val="200"/>
                        </a:spcBef>
                        <a:spcAft>
                          <a:spcPts val="200"/>
                        </a:spcAft>
                      </a:pPr>
                      <a:r>
                        <a:rPr lang="en-GB" sz="1000" b="1" dirty="0">
                          <a:latin typeface="Georgia"/>
                        </a:rPr>
                        <a:t>Urban/utility construction</a:t>
                      </a:r>
                      <a:endParaRPr lang="cs-CZ" sz="1000" dirty="0">
                        <a:latin typeface="Georgia"/>
                      </a:endParaRPr>
                    </a:p>
                  </a:txBody>
                  <a:tcPr marL="65639" marR="65639" marT="0" marB="0">
                    <a:lnL w="12700" cap="flat" cmpd="sng" algn="ctr">
                      <a:solidFill>
                        <a:srgbClr val="FF8C25"/>
                      </a:solidFill>
                      <a:prstDash val="solid"/>
                      <a:round/>
                      <a:headEnd type="none" w="med" len="med"/>
                      <a:tailEnd type="none" w="med" len="med"/>
                    </a:lnL>
                    <a:lnR>
                      <a:noFill/>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tcPr>
                </a:tc>
                <a:tc>
                  <a:txBody>
                    <a:bodyPr/>
                    <a:lstStyle/>
                    <a:p>
                      <a:pPr marL="457200" algn="ctr">
                        <a:spcBef>
                          <a:spcPts val="200"/>
                        </a:spcBef>
                        <a:spcAft>
                          <a:spcPts val="200"/>
                        </a:spcAft>
                      </a:pPr>
                      <a:r>
                        <a:rPr lang="en-GB" sz="1000" dirty="0">
                          <a:latin typeface="Georgia"/>
                          <a:ea typeface="Times New Roman"/>
                          <a:cs typeface="Calibri"/>
                        </a:rPr>
                        <a:t>830 - 1 141</a:t>
                      </a:r>
                      <a:endParaRPr lang="cs-CZ" sz="1000" dirty="0">
                        <a:latin typeface="Georgia"/>
                      </a:endParaRPr>
                    </a:p>
                  </a:txBody>
                  <a:tcPr marL="65639" marR="65639" marT="0" marB="0" anchor="ctr">
                    <a:lnL>
                      <a:noFill/>
                    </a:lnL>
                    <a:lnR>
                      <a:noFill/>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tcPr>
                </a:tc>
                <a:tc>
                  <a:txBody>
                    <a:bodyPr/>
                    <a:lstStyle/>
                    <a:p>
                      <a:pPr algn="ctr">
                        <a:spcBef>
                          <a:spcPts val="200"/>
                        </a:spcBef>
                        <a:spcAft>
                          <a:spcPts val="200"/>
                        </a:spcAft>
                      </a:pPr>
                      <a:r>
                        <a:rPr lang="en-GB" sz="1000" b="1" dirty="0">
                          <a:latin typeface="Georgia"/>
                          <a:ea typeface="Times New Roman"/>
                          <a:cs typeface="Calibri"/>
                        </a:rPr>
                        <a:t>4.8% to 6.6%</a:t>
                      </a:r>
                      <a:endParaRPr lang="cs-CZ" sz="1000" dirty="0">
                        <a:latin typeface="Georgia"/>
                      </a:endParaRPr>
                    </a:p>
                  </a:txBody>
                  <a:tcPr marL="65639" marR="65639" marT="0" marB="0" anchor="ctr">
                    <a:lnL>
                      <a:noFill/>
                    </a:lnL>
                    <a:lnR w="12700" cap="flat" cmpd="sng" algn="ctr">
                      <a:solidFill>
                        <a:srgbClr val="FF8C25"/>
                      </a:solidFill>
                      <a:prstDash val="solid"/>
                      <a:round/>
                      <a:headEnd type="none" w="med" len="med"/>
                      <a:tailEnd type="none" w="med" len="med"/>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tcPr>
                </a:tc>
              </a:tr>
              <a:tr h="334979">
                <a:tc>
                  <a:txBody>
                    <a:bodyPr/>
                    <a:lstStyle/>
                    <a:p>
                      <a:pPr algn="ctr">
                        <a:spcBef>
                          <a:spcPts val="200"/>
                        </a:spcBef>
                        <a:spcAft>
                          <a:spcPts val="200"/>
                        </a:spcAft>
                      </a:pPr>
                      <a:r>
                        <a:rPr lang="en-GB" sz="1000" b="1">
                          <a:latin typeface="Georgia"/>
                        </a:rPr>
                        <a:t>Training</a:t>
                      </a:r>
                      <a:endParaRPr lang="cs-CZ" sz="1000">
                        <a:latin typeface="Georgia"/>
                      </a:endParaRPr>
                    </a:p>
                  </a:txBody>
                  <a:tcPr marL="65639" marR="65639" marT="0" marB="0">
                    <a:lnL w="12700" cap="flat" cmpd="sng" algn="ctr">
                      <a:solidFill>
                        <a:srgbClr val="FF8C25"/>
                      </a:solidFill>
                      <a:prstDash val="solid"/>
                      <a:round/>
                      <a:headEnd type="none" w="med" len="med"/>
                      <a:tailEnd type="none" w="med" len="med"/>
                    </a:lnL>
                    <a:lnR>
                      <a:noFill/>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solidFill>
                      <a:srgbClr val="FFD9B7"/>
                    </a:solidFill>
                  </a:tcPr>
                </a:tc>
                <a:tc>
                  <a:txBody>
                    <a:bodyPr/>
                    <a:lstStyle/>
                    <a:p>
                      <a:pPr marL="457200" algn="ctr">
                        <a:spcBef>
                          <a:spcPts val="200"/>
                        </a:spcBef>
                        <a:spcAft>
                          <a:spcPts val="200"/>
                        </a:spcAft>
                      </a:pPr>
                      <a:r>
                        <a:rPr lang="en-GB" sz="1000">
                          <a:latin typeface="Georgia"/>
                          <a:cs typeface="Calibri"/>
                        </a:rPr>
                        <a:t>26 –86</a:t>
                      </a:r>
                      <a:endParaRPr lang="cs-CZ" sz="1000">
                        <a:latin typeface="Georgia"/>
                      </a:endParaRPr>
                    </a:p>
                  </a:txBody>
                  <a:tcPr marL="65639" marR="65639" marT="0" marB="0" anchor="ctr">
                    <a:lnL>
                      <a:noFill/>
                    </a:lnL>
                    <a:lnR>
                      <a:noFill/>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solidFill>
                      <a:srgbClr val="FFD9B7"/>
                    </a:solidFill>
                  </a:tcPr>
                </a:tc>
                <a:tc>
                  <a:txBody>
                    <a:bodyPr/>
                    <a:lstStyle/>
                    <a:p>
                      <a:pPr algn="ctr">
                        <a:spcBef>
                          <a:spcPts val="200"/>
                        </a:spcBef>
                        <a:spcAft>
                          <a:spcPts val="200"/>
                        </a:spcAft>
                      </a:pPr>
                      <a:r>
                        <a:rPr lang="en-GB" sz="1000" b="1" dirty="0">
                          <a:latin typeface="Georgia"/>
                          <a:cs typeface="Calibri"/>
                        </a:rPr>
                        <a:t>4.7 % to 15.9%</a:t>
                      </a:r>
                      <a:endParaRPr lang="cs-CZ" sz="1000" dirty="0">
                        <a:latin typeface="Georgia"/>
                      </a:endParaRPr>
                    </a:p>
                  </a:txBody>
                  <a:tcPr marL="65639" marR="65639" marT="0" marB="0" anchor="ctr">
                    <a:lnL>
                      <a:noFill/>
                    </a:lnL>
                    <a:lnR w="12700" cap="flat" cmpd="sng" algn="ctr">
                      <a:solidFill>
                        <a:srgbClr val="FF8C25"/>
                      </a:solidFill>
                      <a:prstDash val="solid"/>
                      <a:round/>
                      <a:headEnd type="none" w="med" len="med"/>
                      <a:tailEnd type="none" w="med" len="med"/>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solidFill>
                      <a:srgbClr val="FFD9B7"/>
                    </a:solidFill>
                  </a:tcPr>
                </a:tc>
              </a:tr>
              <a:tr h="334979">
                <a:tc>
                  <a:txBody>
                    <a:bodyPr/>
                    <a:lstStyle/>
                    <a:p>
                      <a:pPr algn="ctr">
                        <a:spcBef>
                          <a:spcPts val="200"/>
                        </a:spcBef>
                        <a:spcAft>
                          <a:spcPts val="200"/>
                        </a:spcAft>
                      </a:pPr>
                      <a:r>
                        <a:rPr lang="en-GB" sz="1000" b="1" dirty="0">
                          <a:latin typeface="Georgia"/>
                          <a:ea typeface="Times New Roman"/>
                          <a:cs typeface="Calibri"/>
                        </a:rPr>
                        <a:t>Research &amp; Development</a:t>
                      </a:r>
                      <a:endParaRPr lang="cs-CZ" sz="1000" dirty="0">
                        <a:latin typeface="Georgia"/>
                      </a:endParaRPr>
                    </a:p>
                  </a:txBody>
                  <a:tcPr marL="65639" marR="65639" marT="0" marB="0">
                    <a:lnL w="12700" cap="flat" cmpd="sng" algn="ctr">
                      <a:solidFill>
                        <a:srgbClr val="FF8C25"/>
                      </a:solidFill>
                      <a:prstDash val="solid"/>
                      <a:round/>
                      <a:headEnd type="none" w="med" len="med"/>
                      <a:tailEnd type="none" w="med" len="med"/>
                    </a:lnL>
                    <a:lnR>
                      <a:noFill/>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tcPr>
                </a:tc>
                <a:tc>
                  <a:txBody>
                    <a:bodyPr/>
                    <a:lstStyle/>
                    <a:p>
                      <a:pPr marL="457200" algn="ctr">
                        <a:spcBef>
                          <a:spcPts val="200"/>
                        </a:spcBef>
                        <a:spcAft>
                          <a:spcPts val="200"/>
                        </a:spcAft>
                      </a:pPr>
                      <a:r>
                        <a:rPr lang="en-GB" sz="1000" dirty="0">
                          <a:latin typeface="Georgia"/>
                          <a:ea typeface="Times New Roman"/>
                          <a:cs typeface="Calibri"/>
                        </a:rPr>
                        <a:t>99 –228</a:t>
                      </a:r>
                      <a:endParaRPr lang="cs-CZ" sz="1000" dirty="0">
                        <a:latin typeface="Georgia"/>
                      </a:endParaRPr>
                    </a:p>
                  </a:txBody>
                  <a:tcPr marL="65639" marR="65639" marT="0" marB="0" anchor="ctr">
                    <a:lnL>
                      <a:noFill/>
                    </a:lnL>
                    <a:lnR>
                      <a:noFill/>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tcPr>
                </a:tc>
                <a:tc>
                  <a:txBody>
                    <a:bodyPr/>
                    <a:lstStyle/>
                    <a:p>
                      <a:pPr algn="ctr">
                        <a:spcBef>
                          <a:spcPts val="200"/>
                        </a:spcBef>
                        <a:spcAft>
                          <a:spcPts val="200"/>
                        </a:spcAft>
                      </a:pPr>
                      <a:r>
                        <a:rPr lang="en-GB" sz="1000" b="1" dirty="0">
                          <a:latin typeface="Georgia"/>
                          <a:ea typeface="Times New Roman"/>
                          <a:cs typeface="Calibri"/>
                        </a:rPr>
                        <a:t>1.7% to 3.9%</a:t>
                      </a:r>
                      <a:endParaRPr lang="cs-CZ" sz="1000" dirty="0">
                        <a:latin typeface="Georgia"/>
                      </a:endParaRPr>
                    </a:p>
                  </a:txBody>
                  <a:tcPr marL="65639" marR="65639" marT="0" marB="0" anchor="ctr">
                    <a:lnL>
                      <a:noFill/>
                    </a:lnL>
                    <a:lnR w="12700" cap="flat" cmpd="sng" algn="ctr">
                      <a:solidFill>
                        <a:srgbClr val="FF8C25"/>
                      </a:solidFill>
                      <a:prstDash val="solid"/>
                      <a:round/>
                      <a:headEnd type="none" w="med" len="med"/>
                      <a:tailEnd type="none" w="med" len="med"/>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tcPr>
                </a:tc>
              </a:tr>
            </a:tbl>
          </a:graphicData>
        </a:graphic>
      </p:graphicFrame>
      <p:sp>
        <p:nvSpPr>
          <p:cNvPr id="19489" name="Obdélník 3"/>
          <p:cNvSpPr>
            <a:spLocks noChangeArrowheads="1"/>
          </p:cNvSpPr>
          <p:nvPr/>
        </p:nvSpPr>
        <p:spPr bwMode="auto">
          <a:xfrm>
            <a:off x="720725" y="4822825"/>
            <a:ext cx="79644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ltLang="en-US" sz="1200"/>
              <a:t>Table</a:t>
            </a:r>
            <a:r>
              <a:rPr lang="cs-CZ" altLang="en-US" sz="1200"/>
              <a:t>: cost</a:t>
            </a:r>
            <a:r>
              <a:rPr lang="en-GB" altLang="en-US" sz="1200"/>
              <a:t>s of corruption</a:t>
            </a:r>
            <a:r>
              <a:rPr lang="cs-CZ" altLang="en-US" sz="1200"/>
              <a:t> by sector</a:t>
            </a:r>
            <a:r>
              <a:rPr lang="en-GB" altLang="en-US" sz="1200"/>
              <a:t> (Source: PwC)</a:t>
            </a:r>
            <a:endParaRPr lang="cs-CZ" altLang="en-US" sz="1200"/>
          </a:p>
        </p:txBody>
      </p:sp>
      <p:sp>
        <p:nvSpPr>
          <p:cNvPr id="19490" name="Title 1"/>
          <p:cNvSpPr>
            <a:spLocks noGrp="1"/>
          </p:cNvSpPr>
          <p:nvPr>
            <p:ph type="title"/>
          </p:nvPr>
        </p:nvSpPr>
        <p:spPr/>
        <p:txBody>
          <a:bodyPr/>
          <a:lstStyle/>
          <a:p>
            <a:r>
              <a:rPr lang="en-GB" altLang="en-US" b="1" dirty="0" smtClean="0">
                <a:latin typeface="Verdana" pitchFamily="34" charset="0"/>
                <a:cs typeface="Verdana" pitchFamily="34" charset="0"/>
              </a:rPr>
              <a:t>Costs of corruption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GB" altLang="en-US" b="1" dirty="0" smtClean="0">
                <a:latin typeface="Verdana" pitchFamily="34" charset="0"/>
                <a:cs typeface="Verdana" pitchFamily="34" charset="0"/>
              </a:rPr>
              <a:t>Types of corruption</a:t>
            </a:r>
          </a:p>
        </p:txBody>
      </p:sp>
      <p:sp>
        <p:nvSpPr>
          <p:cNvPr id="20483" name="Content Placeholder 2"/>
          <p:cNvSpPr>
            <a:spLocks noGrp="1"/>
          </p:cNvSpPr>
          <p:nvPr>
            <p:ph idx="1"/>
          </p:nvPr>
        </p:nvSpPr>
        <p:spPr/>
        <p:txBody>
          <a:bodyPr/>
          <a:lstStyle/>
          <a:p>
            <a:endParaRPr lang="en-GB" altLang="en-US" b="1" i="1" smtClean="0">
              <a:latin typeface="Verdana" pitchFamily="34" charset="0"/>
              <a:cs typeface="Verdana" pitchFamily="34" charset="0"/>
            </a:endParaRPr>
          </a:p>
          <a:p>
            <a:endParaRPr lang="en-GB" altLang="en-US" b="1" i="1" smtClean="0">
              <a:latin typeface="Verdana" pitchFamily="34" charset="0"/>
              <a:cs typeface="Verdana" pitchFamily="34" charset="0"/>
            </a:endParaRPr>
          </a:p>
          <a:p>
            <a:r>
              <a:rPr lang="en-GB" altLang="en-US" b="1" i="1" smtClean="0">
                <a:latin typeface="Verdana" pitchFamily="34" charset="0"/>
                <a:cs typeface="Verdana" pitchFamily="34" charset="0"/>
              </a:rPr>
              <a:t>Bid rigging</a:t>
            </a:r>
          </a:p>
          <a:p>
            <a:endParaRPr lang="en-GB" altLang="en-US" b="1" i="1" smtClean="0">
              <a:latin typeface="Verdana" pitchFamily="34" charset="0"/>
              <a:cs typeface="Verdana" pitchFamily="34" charset="0"/>
            </a:endParaRPr>
          </a:p>
          <a:p>
            <a:r>
              <a:rPr lang="en-GB" altLang="en-US" b="1" i="1" smtClean="0">
                <a:latin typeface="Verdana" pitchFamily="34" charset="0"/>
                <a:cs typeface="Verdana" pitchFamily="34" charset="0"/>
              </a:rPr>
              <a:t>Kickbacks</a:t>
            </a:r>
          </a:p>
          <a:p>
            <a:endParaRPr lang="en-GB" altLang="en-US" b="1" i="1" smtClean="0">
              <a:latin typeface="Verdana" pitchFamily="34" charset="0"/>
              <a:cs typeface="Verdana" pitchFamily="34" charset="0"/>
            </a:endParaRPr>
          </a:p>
          <a:p>
            <a:r>
              <a:rPr lang="en-GB" altLang="en-US" b="1" i="1" smtClean="0">
                <a:latin typeface="Verdana" pitchFamily="34" charset="0"/>
                <a:cs typeface="Verdana" pitchFamily="34" charset="0"/>
              </a:rPr>
              <a:t>Conflict of interest</a:t>
            </a:r>
          </a:p>
          <a:p>
            <a:endParaRPr lang="en-GB" altLang="en-US" smtClean="0">
              <a:latin typeface="Verdana" pitchFamily="34" charset="0"/>
              <a:cs typeface="Verdana" pitchFamily="34" charset="0"/>
            </a:endParaRPr>
          </a:p>
          <a:p>
            <a:r>
              <a:rPr lang="en-GB" altLang="en-US" b="1" i="1" smtClean="0">
                <a:latin typeface="Verdana" pitchFamily="34" charset="0"/>
                <a:cs typeface="Verdana" pitchFamily="34" charset="0"/>
              </a:rPr>
              <a:t>Other – including deliberate mismanagement/ignorance</a:t>
            </a:r>
            <a:endParaRPr lang="en-GB" altLang="en-US" smtClean="0">
              <a:latin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pPr>
              <a:defRPr/>
            </a:pPr>
            <a:fld id="{56E2BF69-0DE9-4F7F-AEB6-DF0CCA998D5B}"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Slide Number Placeholder 5"/>
          <p:cNvSpPr txBox="1">
            <a:spLocks noGrp="1"/>
          </p:cNvSpPr>
          <p:nvPr/>
        </p:nvSpPr>
        <p:spPr bwMode="auto">
          <a:xfrm>
            <a:off x="457200" y="64452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05E799D3-00D0-4A79-B422-B65E20C48BFA}" type="slidenum">
              <a:rPr lang="en-US" altLang="en-US" sz="900">
                <a:solidFill>
                  <a:srgbClr val="0D4DA2"/>
                </a:solidFill>
                <a:latin typeface="Verdana" pitchFamily="34" charset="0"/>
                <a:ea typeface="MS PGothic" pitchFamily="34" charset="-128"/>
              </a:rPr>
              <a:pPr eaLnBrk="1" hangingPunct="1"/>
              <a:t>9</a:t>
            </a:fld>
            <a:endParaRPr lang="en-US" altLang="en-US" sz="900">
              <a:solidFill>
                <a:srgbClr val="0D4DA2"/>
              </a:solidFill>
              <a:latin typeface="Verdana" pitchFamily="34" charset="0"/>
              <a:ea typeface="MS PGothic" pitchFamily="34" charset="-128"/>
            </a:endParaRPr>
          </a:p>
        </p:txBody>
      </p:sp>
      <p:graphicFrame>
        <p:nvGraphicFramePr>
          <p:cNvPr id="5" name="Tabulka 4"/>
          <p:cNvGraphicFramePr>
            <a:graphicFrameLocks noGrp="1"/>
          </p:cNvGraphicFramePr>
          <p:nvPr/>
        </p:nvGraphicFramePr>
        <p:xfrm>
          <a:off x="720725" y="1554163"/>
          <a:ext cx="7637463" cy="4498977"/>
        </p:xfrm>
        <a:graphic>
          <a:graphicData uri="http://schemas.openxmlformats.org/drawingml/2006/table">
            <a:tbl>
              <a:tblPr/>
              <a:tblGrid>
                <a:gridCol w="2240759"/>
                <a:gridCol w="1349176"/>
                <a:gridCol w="1349176"/>
                <a:gridCol w="1349176"/>
                <a:gridCol w="1349176"/>
              </a:tblGrid>
              <a:tr h="256335">
                <a:tc gridSpan="5">
                  <a:txBody>
                    <a:bodyPr/>
                    <a:lstStyle/>
                    <a:p>
                      <a:pPr algn="ctr">
                        <a:lnSpc>
                          <a:spcPts val="1200"/>
                        </a:lnSpc>
                        <a:spcAft>
                          <a:spcPts val="0"/>
                        </a:spcAft>
                      </a:pPr>
                      <a:r>
                        <a:rPr lang="en-GB" sz="1100" b="1" dirty="0">
                          <a:solidFill>
                            <a:srgbClr val="FFFFFF"/>
                          </a:solidFill>
                          <a:latin typeface="Georgia"/>
                          <a:ea typeface="Arial"/>
                          <a:cs typeface="Times New Roman"/>
                        </a:rPr>
                        <a:t>Type of corruption by sector </a:t>
                      </a:r>
                      <a:endParaRPr lang="cs-CZ" sz="1000" dirty="0">
                        <a:latin typeface="Georgia"/>
                        <a:ea typeface="Arial"/>
                        <a:cs typeface="Times New Roman"/>
                      </a:endParaRPr>
                    </a:p>
                  </a:txBody>
                  <a:tcPr marL="65612" marR="65612" marT="0" marB="0" anchor="ctr">
                    <a:lnL w="12700" cap="flat" cmpd="sng" algn="ctr">
                      <a:solidFill>
                        <a:srgbClr val="FF8C25"/>
                      </a:solidFill>
                      <a:prstDash val="solid"/>
                      <a:round/>
                      <a:headEnd type="none" w="med" len="med"/>
                      <a:tailEnd type="none" w="med" len="med"/>
                    </a:lnL>
                    <a:lnR w="12700" cap="flat" cmpd="sng" algn="ctr">
                      <a:solidFill>
                        <a:srgbClr val="FF8C25"/>
                      </a:solidFill>
                      <a:prstDash val="solid"/>
                      <a:round/>
                      <a:headEnd type="none" w="med" len="med"/>
                      <a:tailEnd type="none" w="med" len="med"/>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solidFill>
                      <a:srgbClr val="DC69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515840">
                <a:tc>
                  <a:txBody>
                    <a:bodyPr/>
                    <a:lstStyle/>
                    <a:p>
                      <a:pPr algn="ctr">
                        <a:lnSpc>
                          <a:spcPts val="1200"/>
                        </a:lnSpc>
                        <a:spcAft>
                          <a:spcPts val="200"/>
                        </a:spcAft>
                      </a:pPr>
                      <a:r>
                        <a:rPr lang="en-GB" sz="1000" b="1" i="1">
                          <a:latin typeface="Georgia"/>
                          <a:ea typeface="Arial"/>
                          <a:cs typeface="Times New Roman"/>
                        </a:rPr>
                        <a:t>Sector</a:t>
                      </a:r>
                      <a:endParaRPr lang="cs-CZ" sz="1000">
                        <a:latin typeface="Georgia"/>
                        <a:ea typeface="Arial"/>
                        <a:cs typeface="Times New Roman"/>
                      </a:endParaRPr>
                    </a:p>
                  </a:txBody>
                  <a:tcPr marL="65612" marR="65612" marT="0" marB="0" anchor="b">
                    <a:lnL w="12700" cap="flat" cmpd="sng" algn="ctr">
                      <a:solidFill>
                        <a:srgbClr val="FF8C25"/>
                      </a:solidFill>
                      <a:prstDash val="solid"/>
                      <a:round/>
                      <a:headEnd type="none" w="med" len="med"/>
                      <a:tailEnd type="none" w="med" len="med"/>
                    </a:lnL>
                    <a:lnR>
                      <a:noFill/>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solidFill>
                      <a:srgbClr val="FFD9B7"/>
                    </a:solidFill>
                  </a:tcPr>
                </a:tc>
                <a:tc>
                  <a:txBody>
                    <a:bodyPr/>
                    <a:lstStyle/>
                    <a:p>
                      <a:pPr algn="ctr">
                        <a:lnSpc>
                          <a:spcPts val="1200"/>
                        </a:lnSpc>
                        <a:spcAft>
                          <a:spcPts val="200"/>
                        </a:spcAft>
                      </a:pPr>
                      <a:r>
                        <a:rPr lang="en-GB" sz="1000" i="1">
                          <a:latin typeface="Georgia"/>
                          <a:ea typeface="Arial"/>
                          <a:cs typeface="Times New Roman"/>
                        </a:rPr>
                        <a:t>Bid rigging</a:t>
                      </a:r>
                      <a:endParaRPr lang="cs-CZ" sz="1000">
                        <a:latin typeface="Georgia"/>
                        <a:ea typeface="Arial"/>
                        <a:cs typeface="Times New Roman"/>
                      </a:endParaRPr>
                    </a:p>
                  </a:txBody>
                  <a:tcPr marL="65612" marR="65612" marT="0" marB="0" anchor="b">
                    <a:lnL>
                      <a:noFill/>
                    </a:lnL>
                    <a:lnR>
                      <a:noFill/>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solidFill>
                      <a:srgbClr val="FFD9B7"/>
                    </a:solidFill>
                  </a:tcPr>
                </a:tc>
                <a:tc>
                  <a:txBody>
                    <a:bodyPr/>
                    <a:lstStyle/>
                    <a:p>
                      <a:pPr algn="ctr">
                        <a:lnSpc>
                          <a:spcPts val="1200"/>
                        </a:lnSpc>
                        <a:spcAft>
                          <a:spcPts val="200"/>
                        </a:spcAft>
                      </a:pPr>
                      <a:r>
                        <a:rPr lang="en-GB" sz="1000" i="1">
                          <a:latin typeface="Georgia"/>
                          <a:ea typeface="Arial"/>
                          <a:cs typeface="Times New Roman"/>
                        </a:rPr>
                        <a:t>Kickbacks</a:t>
                      </a:r>
                      <a:endParaRPr lang="cs-CZ" sz="1000">
                        <a:latin typeface="Georgia"/>
                        <a:ea typeface="Arial"/>
                        <a:cs typeface="Times New Roman"/>
                      </a:endParaRPr>
                    </a:p>
                  </a:txBody>
                  <a:tcPr marL="65612" marR="65612" marT="0" marB="0" anchor="b">
                    <a:lnL>
                      <a:noFill/>
                    </a:lnL>
                    <a:lnR>
                      <a:noFill/>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solidFill>
                      <a:srgbClr val="FFD9B7"/>
                    </a:solidFill>
                  </a:tcPr>
                </a:tc>
                <a:tc>
                  <a:txBody>
                    <a:bodyPr/>
                    <a:lstStyle/>
                    <a:p>
                      <a:pPr algn="ctr">
                        <a:lnSpc>
                          <a:spcPts val="1200"/>
                        </a:lnSpc>
                        <a:spcAft>
                          <a:spcPts val="200"/>
                        </a:spcAft>
                      </a:pPr>
                      <a:r>
                        <a:rPr lang="en-GB" sz="1000" i="1">
                          <a:latin typeface="Georgia"/>
                          <a:ea typeface="Arial"/>
                          <a:cs typeface="Times New Roman"/>
                        </a:rPr>
                        <a:t>Conflict </a:t>
                      </a:r>
                      <a:br>
                        <a:rPr lang="en-GB" sz="1000" i="1">
                          <a:latin typeface="Georgia"/>
                          <a:ea typeface="Arial"/>
                          <a:cs typeface="Times New Roman"/>
                        </a:rPr>
                      </a:br>
                      <a:r>
                        <a:rPr lang="en-GB" sz="1000" i="1">
                          <a:latin typeface="Georgia"/>
                          <a:ea typeface="Arial"/>
                          <a:cs typeface="Times New Roman"/>
                        </a:rPr>
                        <a:t>of interest</a:t>
                      </a:r>
                      <a:endParaRPr lang="cs-CZ" sz="1000">
                        <a:latin typeface="Georgia"/>
                        <a:ea typeface="Arial"/>
                        <a:cs typeface="Times New Roman"/>
                      </a:endParaRPr>
                    </a:p>
                  </a:txBody>
                  <a:tcPr marL="65612" marR="65612" marT="0" marB="0" anchor="b">
                    <a:lnL>
                      <a:noFill/>
                    </a:lnL>
                    <a:lnR>
                      <a:noFill/>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solidFill>
                      <a:srgbClr val="FFD9B7"/>
                    </a:solidFill>
                  </a:tcPr>
                </a:tc>
                <a:tc>
                  <a:txBody>
                    <a:bodyPr/>
                    <a:lstStyle/>
                    <a:p>
                      <a:pPr algn="ctr">
                        <a:lnSpc>
                          <a:spcPts val="1200"/>
                        </a:lnSpc>
                        <a:spcAft>
                          <a:spcPts val="200"/>
                        </a:spcAft>
                      </a:pPr>
                      <a:r>
                        <a:rPr lang="en-GB" sz="1000" i="1">
                          <a:latin typeface="Georgia"/>
                          <a:ea typeface="Arial"/>
                          <a:cs typeface="Times New Roman"/>
                        </a:rPr>
                        <a:t>Deliberate mismanagement</a:t>
                      </a:r>
                      <a:endParaRPr lang="cs-CZ" sz="1000">
                        <a:latin typeface="Georgia"/>
                        <a:ea typeface="Arial"/>
                        <a:cs typeface="Times New Roman"/>
                      </a:endParaRPr>
                    </a:p>
                  </a:txBody>
                  <a:tcPr marL="65612" marR="65612" marT="0" marB="0" anchor="b">
                    <a:lnL>
                      <a:noFill/>
                    </a:lnL>
                    <a:lnR w="12700" cap="flat" cmpd="sng" algn="ctr">
                      <a:solidFill>
                        <a:srgbClr val="FF8C25"/>
                      </a:solidFill>
                      <a:prstDash val="solid"/>
                      <a:round/>
                      <a:headEnd type="none" w="med" len="med"/>
                      <a:tailEnd type="none" w="med" len="med"/>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solidFill>
                      <a:srgbClr val="FFD9B7"/>
                    </a:solidFill>
                  </a:tcPr>
                </a:tc>
              </a:tr>
              <a:tr h="343894">
                <a:tc>
                  <a:txBody>
                    <a:bodyPr/>
                    <a:lstStyle/>
                    <a:p>
                      <a:pPr algn="ctr">
                        <a:lnSpc>
                          <a:spcPts val="1200"/>
                        </a:lnSpc>
                        <a:spcBef>
                          <a:spcPts val="200"/>
                        </a:spcBef>
                        <a:spcAft>
                          <a:spcPts val="200"/>
                        </a:spcAft>
                        <a:tabLst>
                          <a:tab pos="6264910" algn="r"/>
                        </a:tabLst>
                      </a:pPr>
                      <a:r>
                        <a:rPr lang="en-GB" sz="1000" b="1">
                          <a:latin typeface="Georgia"/>
                          <a:ea typeface="Arial"/>
                          <a:cs typeface="Times New Roman"/>
                        </a:rPr>
                        <a:t>Urban/utility construction</a:t>
                      </a:r>
                      <a:endParaRPr lang="cs-CZ" sz="1000">
                        <a:latin typeface="Georgia"/>
                        <a:ea typeface="Arial"/>
                        <a:cs typeface="Times New Roman"/>
                      </a:endParaRPr>
                    </a:p>
                  </a:txBody>
                  <a:tcPr marL="65612" marR="65612" marT="0" marB="0" anchor="ctr">
                    <a:lnL w="12700" cap="flat" cmpd="sng" algn="ctr">
                      <a:solidFill>
                        <a:srgbClr val="FF8C25"/>
                      </a:solidFill>
                      <a:prstDash val="solid"/>
                      <a:round/>
                      <a:headEnd type="none" w="med" len="med"/>
                      <a:tailEnd type="none" w="med" len="med"/>
                    </a:lnL>
                    <a:lnR>
                      <a:noFill/>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tcPr>
                </a:tc>
                <a:tc>
                  <a:txBody>
                    <a:bodyPr/>
                    <a:lstStyle/>
                    <a:p>
                      <a:pPr marL="457200" algn="ctr">
                        <a:lnSpc>
                          <a:spcPts val="1200"/>
                        </a:lnSpc>
                        <a:spcBef>
                          <a:spcPts val="200"/>
                        </a:spcBef>
                        <a:spcAft>
                          <a:spcPts val="200"/>
                        </a:spcAft>
                        <a:tabLst>
                          <a:tab pos="6264910" algn="r"/>
                        </a:tabLst>
                      </a:pPr>
                      <a:r>
                        <a:rPr lang="en-GB" sz="1000">
                          <a:latin typeface="Georgia"/>
                        </a:rPr>
                        <a:t>19</a:t>
                      </a:r>
                      <a:endParaRPr lang="cs-CZ" sz="1000">
                        <a:latin typeface="Georgia"/>
                      </a:endParaRPr>
                    </a:p>
                  </a:txBody>
                  <a:tcPr marL="65612" marR="65612" marT="0" marB="0" anchor="ctr">
                    <a:lnL>
                      <a:noFill/>
                    </a:lnL>
                    <a:lnR>
                      <a:noFill/>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tcPr>
                </a:tc>
                <a:tc>
                  <a:txBody>
                    <a:bodyPr/>
                    <a:lstStyle/>
                    <a:p>
                      <a:pPr marL="457200" algn="ctr">
                        <a:lnSpc>
                          <a:spcPts val="1200"/>
                        </a:lnSpc>
                        <a:spcBef>
                          <a:spcPts val="200"/>
                        </a:spcBef>
                        <a:spcAft>
                          <a:spcPts val="200"/>
                        </a:spcAft>
                        <a:tabLst>
                          <a:tab pos="6264910" algn="r"/>
                        </a:tabLst>
                      </a:pPr>
                      <a:r>
                        <a:rPr lang="en-GB" sz="1000">
                          <a:latin typeface="Georgia"/>
                        </a:rPr>
                        <a:t>14</a:t>
                      </a:r>
                      <a:endParaRPr lang="cs-CZ" sz="1000">
                        <a:latin typeface="Georgia"/>
                      </a:endParaRPr>
                    </a:p>
                  </a:txBody>
                  <a:tcPr marL="65612" marR="65612" marT="0" marB="0" anchor="ctr">
                    <a:lnL>
                      <a:noFill/>
                    </a:lnL>
                    <a:lnR>
                      <a:noFill/>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tcPr>
                </a:tc>
                <a:tc>
                  <a:txBody>
                    <a:bodyPr/>
                    <a:lstStyle/>
                    <a:p>
                      <a:pPr marL="457200" algn="ctr">
                        <a:lnSpc>
                          <a:spcPts val="1200"/>
                        </a:lnSpc>
                        <a:spcBef>
                          <a:spcPts val="200"/>
                        </a:spcBef>
                        <a:spcAft>
                          <a:spcPts val="200"/>
                        </a:spcAft>
                        <a:tabLst>
                          <a:tab pos="6264910" algn="r"/>
                        </a:tabLst>
                      </a:pPr>
                      <a:r>
                        <a:rPr lang="en-GB" sz="1000">
                          <a:latin typeface="Georgia"/>
                        </a:rPr>
                        <a:t>11</a:t>
                      </a:r>
                      <a:endParaRPr lang="cs-CZ" sz="1000">
                        <a:latin typeface="Georgia"/>
                      </a:endParaRPr>
                    </a:p>
                  </a:txBody>
                  <a:tcPr marL="65612" marR="65612" marT="0" marB="0" anchor="ctr">
                    <a:lnL>
                      <a:noFill/>
                    </a:lnL>
                    <a:lnR>
                      <a:noFill/>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tcPr>
                </a:tc>
                <a:tc>
                  <a:txBody>
                    <a:bodyPr/>
                    <a:lstStyle/>
                    <a:p>
                      <a:pPr marL="457200" algn="ctr">
                        <a:lnSpc>
                          <a:spcPts val="1200"/>
                        </a:lnSpc>
                        <a:spcBef>
                          <a:spcPts val="200"/>
                        </a:spcBef>
                        <a:spcAft>
                          <a:spcPts val="200"/>
                        </a:spcAft>
                        <a:tabLst>
                          <a:tab pos="6264910" algn="r"/>
                        </a:tabLst>
                      </a:pPr>
                      <a:r>
                        <a:rPr lang="en-GB" sz="1000">
                          <a:latin typeface="Georgia"/>
                        </a:rPr>
                        <a:t>3</a:t>
                      </a:r>
                      <a:endParaRPr lang="cs-CZ" sz="1000">
                        <a:latin typeface="Georgia"/>
                      </a:endParaRPr>
                    </a:p>
                  </a:txBody>
                  <a:tcPr marL="65612" marR="65612" marT="0" marB="0" anchor="ctr">
                    <a:lnL>
                      <a:noFill/>
                    </a:lnL>
                    <a:lnR w="12700" cap="flat" cmpd="sng" algn="ctr">
                      <a:solidFill>
                        <a:srgbClr val="FF8C25"/>
                      </a:solidFill>
                      <a:prstDash val="solid"/>
                      <a:round/>
                      <a:headEnd type="none" w="med" len="med"/>
                      <a:tailEnd type="none" w="med" len="med"/>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tcPr>
                </a:tc>
              </a:tr>
              <a:tr h="171947">
                <a:tc>
                  <a:txBody>
                    <a:bodyPr/>
                    <a:lstStyle/>
                    <a:p>
                      <a:pPr marL="457200" algn="ctr">
                        <a:lnSpc>
                          <a:spcPts val="1200"/>
                        </a:lnSpc>
                        <a:spcBef>
                          <a:spcPts val="200"/>
                        </a:spcBef>
                        <a:spcAft>
                          <a:spcPts val="200"/>
                        </a:spcAft>
                        <a:tabLst>
                          <a:tab pos="6264910" algn="r"/>
                        </a:tabLst>
                      </a:pPr>
                      <a:r>
                        <a:rPr lang="en-GB" sz="1000" b="1">
                          <a:latin typeface="Georgia"/>
                        </a:rPr>
                        <a:t>Road &amp; Rail</a:t>
                      </a:r>
                      <a:endParaRPr lang="cs-CZ" sz="1000">
                        <a:latin typeface="Georgia"/>
                      </a:endParaRPr>
                    </a:p>
                  </a:txBody>
                  <a:tcPr marL="65612" marR="65612" marT="0" marB="0" anchor="ctr">
                    <a:lnL w="12700" cap="flat" cmpd="sng" algn="ctr">
                      <a:solidFill>
                        <a:srgbClr val="FF8C25"/>
                      </a:solidFill>
                      <a:prstDash val="solid"/>
                      <a:round/>
                      <a:headEnd type="none" w="med" len="med"/>
                      <a:tailEnd type="none" w="med" len="med"/>
                    </a:lnL>
                    <a:lnR>
                      <a:noFill/>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solidFill>
                      <a:srgbClr val="FFD9B7"/>
                    </a:solidFill>
                  </a:tcPr>
                </a:tc>
                <a:tc>
                  <a:txBody>
                    <a:bodyPr/>
                    <a:lstStyle/>
                    <a:p>
                      <a:pPr marL="457200" algn="ctr">
                        <a:lnSpc>
                          <a:spcPts val="1200"/>
                        </a:lnSpc>
                        <a:spcBef>
                          <a:spcPts val="200"/>
                        </a:spcBef>
                        <a:spcAft>
                          <a:spcPts val="200"/>
                        </a:spcAft>
                        <a:tabLst>
                          <a:tab pos="6264910" algn="r"/>
                        </a:tabLst>
                      </a:pPr>
                      <a:r>
                        <a:rPr lang="en-GB" sz="1000">
                          <a:latin typeface="Georgia"/>
                        </a:rPr>
                        <a:t>10</a:t>
                      </a:r>
                      <a:endParaRPr lang="cs-CZ" sz="1000">
                        <a:latin typeface="Georgia"/>
                      </a:endParaRPr>
                    </a:p>
                  </a:txBody>
                  <a:tcPr marL="65612" marR="65612" marT="0" marB="0" anchor="ctr">
                    <a:lnL>
                      <a:noFill/>
                    </a:lnL>
                    <a:lnR>
                      <a:noFill/>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solidFill>
                      <a:srgbClr val="FFD9B7"/>
                    </a:solidFill>
                  </a:tcPr>
                </a:tc>
                <a:tc>
                  <a:txBody>
                    <a:bodyPr/>
                    <a:lstStyle/>
                    <a:p>
                      <a:pPr marL="457200" algn="ctr">
                        <a:lnSpc>
                          <a:spcPts val="1200"/>
                        </a:lnSpc>
                        <a:spcBef>
                          <a:spcPts val="200"/>
                        </a:spcBef>
                        <a:spcAft>
                          <a:spcPts val="200"/>
                        </a:spcAft>
                        <a:tabLst>
                          <a:tab pos="6264910" algn="r"/>
                        </a:tabLst>
                      </a:pPr>
                      <a:r>
                        <a:rPr lang="en-GB" sz="1000">
                          <a:latin typeface="Georgia"/>
                        </a:rPr>
                        <a:t>8</a:t>
                      </a:r>
                      <a:endParaRPr lang="cs-CZ" sz="1000">
                        <a:latin typeface="Georgia"/>
                      </a:endParaRPr>
                    </a:p>
                  </a:txBody>
                  <a:tcPr marL="65612" marR="65612" marT="0" marB="0" anchor="ctr">
                    <a:lnL>
                      <a:noFill/>
                    </a:lnL>
                    <a:lnR>
                      <a:noFill/>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solidFill>
                      <a:srgbClr val="FFD9B7"/>
                    </a:solidFill>
                  </a:tcPr>
                </a:tc>
                <a:tc>
                  <a:txBody>
                    <a:bodyPr/>
                    <a:lstStyle/>
                    <a:p>
                      <a:pPr marL="457200" algn="ctr">
                        <a:lnSpc>
                          <a:spcPts val="1200"/>
                        </a:lnSpc>
                        <a:spcBef>
                          <a:spcPts val="200"/>
                        </a:spcBef>
                        <a:spcAft>
                          <a:spcPts val="200"/>
                        </a:spcAft>
                        <a:tabLst>
                          <a:tab pos="6264910" algn="r"/>
                        </a:tabLst>
                      </a:pPr>
                      <a:r>
                        <a:rPr lang="en-GB" sz="1000">
                          <a:latin typeface="Georgia"/>
                        </a:rPr>
                        <a:t>4</a:t>
                      </a:r>
                      <a:endParaRPr lang="cs-CZ" sz="1000">
                        <a:latin typeface="Georgia"/>
                      </a:endParaRPr>
                    </a:p>
                  </a:txBody>
                  <a:tcPr marL="65612" marR="65612" marT="0" marB="0" anchor="ctr">
                    <a:lnL>
                      <a:noFill/>
                    </a:lnL>
                    <a:lnR>
                      <a:noFill/>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solidFill>
                      <a:srgbClr val="FFD9B7"/>
                    </a:solidFill>
                  </a:tcPr>
                </a:tc>
                <a:tc>
                  <a:txBody>
                    <a:bodyPr/>
                    <a:lstStyle/>
                    <a:p>
                      <a:pPr marL="457200" algn="ctr">
                        <a:lnSpc>
                          <a:spcPts val="1200"/>
                        </a:lnSpc>
                        <a:spcBef>
                          <a:spcPts val="200"/>
                        </a:spcBef>
                        <a:spcAft>
                          <a:spcPts val="200"/>
                        </a:spcAft>
                        <a:tabLst>
                          <a:tab pos="6264910" algn="r"/>
                        </a:tabLst>
                      </a:pPr>
                      <a:r>
                        <a:rPr lang="en-GB" sz="1000" dirty="0" smtClean="0">
                          <a:latin typeface="Georgia"/>
                        </a:rPr>
                        <a:t>1</a:t>
                      </a:r>
                      <a:endParaRPr lang="cs-CZ" sz="1000" dirty="0">
                        <a:latin typeface="Georgia"/>
                      </a:endParaRPr>
                    </a:p>
                  </a:txBody>
                  <a:tcPr marL="65612" marR="65612" marT="0" marB="0" anchor="ctr">
                    <a:lnL>
                      <a:noFill/>
                    </a:lnL>
                    <a:lnR w="12700" cap="flat" cmpd="sng" algn="ctr">
                      <a:solidFill>
                        <a:srgbClr val="FF8C25"/>
                      </a:solidFill>
                      <a:prstDash val="solid"/>
                      <a:round/>
                      <a:headEnd type="none" w="med" len="med"/>
                      <a:tailEnd type="none" w="med" len="med"/>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solidFill>
                      <a:srgbClr val="FFD9B7"/>
                    </a:solidFill>
                  </a:tcPr>
                </a:tc>
              </a:tr>
              <a:tr h="171947">
                <a:tc>
                  <a:txBody>
                    <a:bodyPr/>
                    <a:lstStyle/>
                    <a:p>
                      <a:pPr marL="457200" algn="ctr">
                        <a:lnSpc>
                          <a:spcPts val="1200"/>
                        </a:lnSpc>
                        <a:spcBef>
                          <a:spcPts val="200"/>
                        </a:spcBef>
                        <a:spcAft>
                          <a:spcPts val="200"/>
                        </a:spcAft>
                        <a:tabLst>
                          <a:tab pos="6264910" algn="r"/>
                        </a:tabLst>
                      </a:pPr>
                      <a:r>
                        <a:rPr lang="en-GB" sz="1000" b="1">
                          <a:latin typeface="Georgia"/>
                        </a:rPr>
                        <a:t>Water &amp; Waste</a:t>
                      </a:r>
                      <a:endParaRPr lang="cs-CZ" sz="1000">
                        <a:latin typeface="Georgia"/>
                      </a:endParaRPr>
                    </a:p>
                  </a:txBody>
                  <a:tcPr marL="65612" marR="65612" marT="0" marB="0" anchor="ctr">
                    <a:lnL w="12700" cap="flat" cmpd="sng" algn="ctr">
                      <a:solidFill>
                        <a:srgbClr val="FF8C25"/>
                      </a:solidFill>
                      <a:prstDash val="solid"/>
                      <a:round/>
                      <a:headEnd type="none" w="med" len="med"/>
                      <a:tailEnd type="none" w="med" len="med"/>
                    </a:lnL>
                    <a:lnR>
                      <a:noFill/>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tcPr>
                </a:tc>
                <a:tc>
                  <a:txBody>
                    <a:bodyPr/>
                    <a:lstStyle/>
                    <a:p>
                      <a:pPr marL="457200" algn="ctr">
                        <a:lnSpc>
                          <a:spcPts val="1200"/>
                        </a:lnSpc>
                        <a:spcBef>
                          <a:spcPts val="200"/>
                        </a:spcBef>
                        <a:spcAft>
                          <a:spcPts val="200"/>
                        </a:spcAft>
                        <a:tabLst>
                          <a:tab pos="6264910" algn="r"/>
                        </a:tabLst>
                      </a:pPr>
                      <a:r>
                        <a:rPr lang="en-GB" sz="1000">
                          <a:latin typeface="Georgia"/>
                        </a:rPr>
                        <a:t>15</a:t>
                      </a:r>
                      <a:endParaRPr lang="cs-CZ" sz="1000">
                        <a:latin typeface="Georgia"/>
                      </a:endParaRPr>
                    </a:p>
                  </a:txBody>
                  <a:tcPr marL="65612" marR="65612" marT="0" marB="0" anchor="ctr">
                    <a:lnL>
                      <a:noFill/>
                    </a:lnL>
                    <a:lnR>
                      <a:noFill/>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tcPr>
                </a:tc>
                <a:tc>
                  <a:txBody>
                    <a:bodyPr/>
                    <a:lstStyle/>
                    <a:p>
                      <a:pPr marL="457200" algn="ctr">
                        <a:lnSpc>
                          <a:spcPts val="1200"/>
                        </a:lnSpc>
                        <a:spcBef>
                          <a:spcPts val="200"/>
                        </a:spcBef>
                        <a:spcAft>
                          <a:spcPts val="200"/>
                        </a:spcAft>
                        <a:tabLst>
                          <a:tab pos="6264910" algn="r"/>
                        </a:tabLst>
                      </a:pPr>
                      <a:r>
                        <a:rPr lang="en-GB" sz="1000">
                          <a:latin typeface="Georgia"/>
                        </a:rPr>
                        <a:t>6</a:t>
                      </a:r>
                      <a:endParaRPr lang="cs-CZ" sz="1000">
                        <a:latin typeface="Georgia"/>
                      </a:endParaRPr>
                    </a:p>
                  </a:txBody>
                  <a:tcPr marL="65612" marR="65612" marT="0" marB="0" anchor="ctr">
                    <a:lnL>
                      <a:noFill/>
                    </a:lnL>
                    <a:lnR>
                      <a:noFill/>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tcPr>
                </a:tc>
                <a:tc>
                  <a:txBody>
                    <a:bodyPr/>
                    <a:lstStyle/>
                    <a:p>
                      <a:pPr marL="457200" algn="ctr">
                        <a:lnSpc>
                          <a:spcPts val="1200"/>
                        </a:lnSpc>
                        <a:spcBef>
                          <a:spcPts val="200"/>
                        </a:spcBef>
                        <a:spcAft>
                          <a:spcPts val="200"/>
                        </a:spcAft>
                        <a:tabLst>
                          <a:tab pos="6264910" algn="r"/>
                        </a:tabLst>
                      </a:pPr>
                      <a:r>
                        <a:rPr lang="en-GB" sz="1000">
                          <a:latin typeface="Georgia"/>
                        </a:rPr>
                        <a:t>3</a:t>
                      </a:r>
                      <a:endParaRPr lang="cs-CZ" sz="1000">
                        <a:latin typeface="Georgia"/>
                      </a:endParaRPr>
                    </a:p>
                  </a:txBody>
                  <a:tcPr marL="65612" marR="65612" marT="0" marB="0" anchor="ctr">
                    <a:lnL>
                      <a:noFill/>
                    </a:lnL>
                    <a:lnR>
                      <a:noFill/>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tcPr>
                </a:tc>
                <a:tc>
                  <a:txBody>
                    <a:bodyPr/>
                    <a:lstStyle/>
                    <a:p>
                      <a:pPr marL="457200" algn="ctr">
                        <a:lnSpc>
                          <a:spcPts val="1200"/>
                        </a:lnSpc>
                        <a:spcBef>
                          <a:spcPts val="200"/>
                        </a:spcBef>
                        <a:spcAft>
                          <a:spcPts val="200"/>
                        </a:spcAft>
                        <a:tabLst>
                          <a:tab pos="6264910" algn="r"/>
                        </a:tabLst>
                      </a:pPr>
                      <a:r>
                        <a:rPr lang="en-GB" sz="1000">
                          <a:latin typeface="Georgia"/>
                        </a:rPr>
                        <a:t>0</a:t>
                      </a:r>
                      <a:endParaRPr lang="cs-CZ" sz="1000">
                        <a:latin typeface="Georgia"/>
                      </a:endParaRPr>
                    </a:p>
                  </a:txBody>
                  <a:tcPr marL="65612" marR="65612" marT="0" marB="0" anchor="ctr">
                    <a:lnL>
                      <a:noFill/>
                    </a:lnL>
                    <a:lnR w="12700" cap="flat" cmpd="sng" algn="ctr">
                      <a:solidFill>
                        <a:srgbClr val="FF8C25"/>
                      </a:solidFill>
                      <a:prstDash val="solid"/>
                      <a:round/>
                      <a:headEnd type="none" w="med" len="med"/>
                      <a:tailEnd type="none" w="med" len="med"/>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tcPr>
                </a:tc>
              </a:tr>
              <a:tr h="171947">
                <a:tc>
                  <a:txBody>
                    <a:bodyPr/>
                    <a:lstStyle/>
                    <a:p>
                      <a:pPr marL="457200" algn="ctr">
                        <a:lnSpc>
                          <a:spcPts val="1200"/>
                        </a:lnSpc>
                        <a:spcBef>
                          <a:spcPts val="200"/>
                        </a:spcBef>
                        <a:spcAft>
                          <a:spcPts val="200"/>
                        </a:spcAft>
                        <a:tabLst>
                          <a:tab pos="6264910" algn="r"/>
                        </a:tabLst>
                      </a:pPr>
                      <a:r>
                        <a:rPr lang="en-GB" sz="1000" b="1">
                          <a:latin typeface="Georgia"/>
                        </a:rPr>
                        <a:t>Training</a:t>
                      </a:r>
                      <a:endParaRPr lang="cs-CZ" sz="1000">
                        <a:latin typeface="Georgia"/>
                      </a:endParaRPr>
                    </a:p>
                  </a:txBody>
                  <a:tcPr marL="65612" marR="65612" marT="0" marB="0" anchor="ctr">
                    <a:lnL w="12700" cap="flat" cmpd="sng" algn="ctr">
                      <a:solidFill>
                        <a:srgbClr val="FF8C25"/>
                      </a:solidFill>
                      <a:prstDash val="solid"/>
                      <a:round/>
                      <a:headEnd type="none" w="med" len="med"/>
                      <a:tailEnd type="none" w="med" len="med"/>
                    </a:lnL>
                    <a:lnR>
                      <a:noFill/>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solidFill>
                      <a:srgbClr val="FFD9B7"/>
                    </a:solidFill>
                  </a:tcPr>
                </a:tc>
                <a:tc>
                  <a:txBody>
                    <a:bodyPr/>
                    <a:lstStyle/>
                    <a:p>
                      <a:pPr marL="457200" algn="ctr">
                        <a:lnSpc>
                          <a:spcPts val="1200"/>
                        </a:lnSpc>
                        <a:spcBef>
                          <a:spcPts val="200"/>
                        </a:spcBef>
                        <a:spcAft>
                          <a:spcPts val="200"/>
                        </a:spcAft>
                        <a:tabLst>
                          <a:tab pos="6264910" algn="r"/>
                        </a:tabLst>
                      </a:pPr>
                      <a:r>
                        <a:rPr lang="en-GB" sz="1000">
                          <a:latin typeface="Georgia"/>
                        </a:rPr>
                        <a:t>1</a:t>
                      </a:r>
                      <a:endParaRPr lang="cs-CZ" sz="1000">
                        <a:latin typeface="Georgia"/>
                      </a:endParaRPr>
                    </a:p>
                  </a:txBody>
                  <a:tcPr marL="65612" marR="65612" marT="0" marB="0" anchor="ctr">
                    <a:lnL>
                      <a:noFill/>
                    </a:lnL>
                    <a:lnR>
                      <a:noFill/>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solidFill>
                      <a:srgbClr val="FFD9B7"/>
                    </a:solidFill>
                  </a:tcPr>
                </a:tc>
                <a:tc>
                  <a:txBody>
                    <a:bodyPr/>
                    <a:lstStyle/>
                    <a:p>
                      <a:pPr marL="457200" algn="ctr">
                        <a:lnSpc>
                          <a:spcPts val="1200"/>
                        </a:lnSpc>
                        <a:spcBef>
                          <a:spcPts val="200"/>
                        </a:spcBef>
                        <a:spcAft>
                          <a:spcPts val="200"/>
                        </a:spcAft>
                        <a:tabLst>
                          <a:tab pos="6264910" algn="r"/>
                        </a:tabLst>
                      </a:pPr>
                      <a:r>
                        <a:rPr lang="en-GB" sz="1000">
                          <a:latin typeface="Georgia"/>
                        </a:rPr>
                        <a:t>3</a:t>
                      </a:r>
                      <a:endParaRPr lang="cs-CZ" sz="1000">
                        <a:latin typeface="Georgia"/>
                      </a:endParaRPr>
                    </a:p>
                  </a:txBody>
                  <a:tcPr marL="65612" marR="65612" marT="0" marB="0" anchor="ctr">
                    <a:lnL>
                      <a:noFill/>
                    </a:lnL>
                    <a:lnR>
                      <a:noFill/>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solidFill>
                      <a:srgbClr val="FFD9B7"/>
                    </a:solidFill>
                  </a:tcPr>
                </a:tc>
                <a:tc>
                  <a:txBody>
                    <a:bodyPr/>
                    <a:lstStyle/>
                    <a:p>
                      <a:pPr marL="457200" algn="ctr">
                        <a:lnSpc>
                          <a:spcPts val="1200"/>
                        </a:lnSpc>
                        <a:spcBef>
                          <a:spcPts val="200"/>
                        </a:spcBef>
                        <a:spcAft>
                          <a:spcPts val="200"/>
                        </a:spcAft>
                        <a:tabLst>
                          <a:tab pos="6264910" algn="r"/>
                        </a:tabLst>
                      </a:pPr>
                      <a:r>
                        <a:rPr lang="en-GB" sz="1000">
                          <a:latin typeface="Georgia"/>
                        </a:rPr>
                        <a:t>2</a:t>
                      </a:r>
                      <a:endParaRPr lang="cs-CZ" sz="1000">
                        <a:latin typeface="Georgia"/>
                      </a:endParaRPr>
                    </a:p>
                  </a:txBody>
                  <a:tcPr marL="65612" marR="65612" marT="0" marB="0" anchor="ctr">
                    <a:lnL>
                      <a:noFill/>
                    </a:lnL>
                    <a:lnR>
                      <a:noFill/>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solidFill>
                      <a:srgbClr val="FFD9B7"/>
                    </a:solidFill>
                  </a:tcPr>
                </a:tc>
                <a:tc>
                  <a:txBody>
                    <a:bodyPr/>
                    <a:lstStyle/>
                    <a:p>
                      <a:pPr marL="457200" algn="ctr">
                        <a:lnSpc>
                          <a:spcPts val="1200"/>
                        </a:lnSpc>
                        <a:spcBef>
                          <a:spcPts val="200"/>
                        </a:spcBef>
                        <a:spcAft>
                          <a:spcPts val="200"/>
                        </a:spcAft>
                        <a:tabLst>
                          <a:tab pos="6264910" algn="r"/>
                        </a:tabLst>
                      </a:pPr>
                      <a:r>
                        <a:rPr lang="en-GB" sz="1000">
                          <a:latin typeface="Georgia"/>
                        </a:rPr>
                        <a:t>1</a:t>
                      </a:r>
                      <a:endParaRPr lang="cs-CZ" sz="1000">
                        <a:latin typeface="Georgia"/>
                      </a:endParaRPr>
                    </a:p>
                  </a:txBody>
                  <a:tcPr marL="65612" marR="65612" marT="0" marB="0" anchor="ctr">
                    <a:lnL>
                      <a:noFill/>
                    </a:lnL>
                    <a:lnR w="12700" cap="flat" cmpd="sng" algn="ctr">
                      <a:solidFill>
                        <a:srgbClr val="FF8C25"/>
                      </a:solidFill>
                      <a:prstDash val="solid"/>
                      <a:round/>
                      <a:headEnd type="none" w="med" len="med"/>
                      <a:tailEnd type="none" w="med" len="med"/>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solidFill>
                      <a:srgbClr val="FFD9B7"/>
                    </a:solidFill>
                  </a:tcPr>
                </a:tc>
              </a:tr>
              <a:tr h="343894">
                <a:tc>
                  <a:txBody>
                    <a:bodyPr/>
                    <a:lstStyle/>
                    <a:p>
                      <a:pPr marL="457200" algn="ctr">
                        <a:lnSpc>
                          <a:spcPts val="1200"/>
                        </a:lnSpc>
                        <a:spcBef>
                          <a:spcPts val="200"/>
                        </a:spcBef>
                        <a:spcAft>
                          <a:spcPts val="200"/>
                        </a:spcAft>
                        <a:tabLst>
                          <a:tab pos="6264910" algn="r"/>
                        </a:tabLst>
                      </a:pPr>
                      <a:r>
                        <a:rPr lang="en-GB" sz="1000" b="1">
                          <a:latin typeface="Georgia"/>
                        </a:rPr>
                        <a:t>Research &amp; Development</a:t>
                      </a:r>
                      <a:endParaRPr lang="cs-CZ" sz="1000">
                        <a:latin typeface="Georgia"/>
                      </a:endParaRPr>
                    </a:p>
                  </a:txBody>
                  <a:tcPr marL="65612" marR="65612" marT="0" marB="0" anchor="ctr">
                    <a:lnL w="12700" cap="flat" cmpd="sng" algn="ctr">
                      <a:solidFill>
                        <a:srgbClr val="FF8C25"/>
                      </a:solidFill>
                      <a:prstDash val="solid"/>
                      <a:round/>
                      <a:headEnd type="none" w="med" len="med"/>
                      <a:tailEnd type="none" w="med" len="med"/>
                    </a:lnL>
                    <a:lnR>
                      <a:noFill/>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tcPr>
                </a:tc>
                <a:tc>
                  <a:txBody>
                    <a:bodyPr/>
                    <a:lstStyle/>
                    <a:p>
                      <a:pPr marL="457200" algn="ctr">
                        <a:lnSpc>
                          <a:spcPts val="1200"/>
                        </a:lnSpc>
                        <a:spcBef>
                          <a:spcPts val="200"/>
                        </a:spcBef>
                        <a:spcAft>
                          <a:spcPts val="200"/>
                        </a:spcAft>
                        <a:tabLst>
                          <a:tab pos="6264910" algn="r"/>
                        </a:tabLst>
                      </a:pPr>
                      <a:r>
                        <a:rPr lang="en-GB" sz="1000">
                          <a:latin typeface="Georgia"/>
                        </a:rPr>
                        <a:t>12</a:t>
                      </a:r>
                      <a:endParaRPr lang="cs-CZ" sz="1000">
                        <a:latin typeface="Georgia"/>
                      </a:endParaRPr>
                    </a:p>
                  </a:txBody>
                  <a:tcPr marL="65612" marR="65612" marT="0" marB="0" anchor="ctr">
                    <a:lnL>
                      <a:noFill/>
                    </a:lnL>
                    <a:lnR>
                      <a:noFill/>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tcPr>
                </a:tc>
                <a:tc>
                  <a:txBody>
                    <a:bodyPr/>
                    <a:lstStyle/>
                    <a:p>
                      <a:pPr marL="457200" algn="ctr">
                        <a:lnSpc>
                          <a:spcPts val="1200"/>
                        </a:lnSpc>
                        <a:spcBef>
                          <a:spcPts val="200"/>
                        </a:spcBef>
                        <a:spcAft>
                          <a:spcPts val="200"/>
                        </a:spcAft>
                        <a:tabLst>
                          <a:tab pos="6264910" algn="r"/>
                        </a:tabLst>
                      </a:pPr>
                      <a:r>
                        <a:rPr lang="en-GB" sz="1000">
                          <a:latin typeface="Georgia"/>
                        </a:rPr>
                        <a:t>4</a:t>
                      </a:r>
                      <a:endParaRPr lang="cs-CZ" sz="1000">
                        <a:latin typeface="Georgia"/>
                      </a:endParaRPr>
                    </a:p>
                  </a:txBody>
                  <a:tcPr marL="65612" marR="65612" marT="0" marB="0" anchor="ctr">
                    <a:lnL>
                      <a:noFill/>
                    </a:lnL>
                    <a:lnR>
                      <a:noFill/>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tcPr>
                </a:tc>
                <a:tc>
                  <a:txBody>
                    <a:bodyPr/>
                    <a:lstStyle/>
                    <a:p>
                      <a:pPr marL="457200" algn="ctr">
                        <a:lnSpc>
                          <a:spcPts val="1200"/>
                        </a:lnSpc>
                        <a:spcBef>
                          <a:spcPts val="200"/>
                        </a:spcBef>
                        <a:spcAft>
                          <a:spcPts val="200"/>
                        </a:spcAft>
                        <a:tabLst>
                          <a:tab pos="6264910" algn="r"/>
                        </a:tabLst>
                      </a:pPr>
                      <a:r>
                        <a:rPr lang="en-GB" sz="1000">
                          <a:latin typeface="Georgia"/>
                        </a:rPr>
                        <a:t>2</a:t>
                      </a:r>
                      <a:endParaRPr lang="cs-CZ" sz="1000">
                        <a:latin typeface="Georgia"/>
                      </a:endParaRPr>
                    </a:p>
                  </a:txBody>
                  <a:tcPr marL="65612" marR="65612" marT="0" marB="0" anchor="ctr">
                    <a:lnL>
                      <a:noFill/>
                    </a:lnL>
                    <a:lnR>
                      <a:noFill/>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tcPr>
                </a:tc>
                <a:tc>
                  <a:txBody>
                    <a:bodyPr/>
                    <a:lstStyle/>
                    <a:p>
                      <a:pPr marL="457200" algn="ctr">
                        <a:lnSpc>
                          <a:spcPts val="1200"/>
                        </a:lnSpc>
                        <a:spcBef>
                          <a:spcPts val="200"/>
                        </a:spcBef>
                        <a:spcAft>
                          <a:spcPts val="200"/>
                        </a:spcAft>
                        <a:tabLst>
                          <a:tab pos="6264910" algn="r"/>
                        </a:tabLst>
                      </a:pPr>
                      <a:r>
                        <a:rPr lang="en-GB" sz="1000">
                          <a:latin typeface="Georgia"/>
                        </a:rPr>
                        <a:t>0</a:t>
                      </a:r>
                      <a:endParaRPr lang="cs-CZ" sz="1000">
                        <a:latin typeface="Georgia"/>
                      </a:endParaRPr>
                    </a:p>
                  </a:txBody>
                  <a:tcPr marL="65612" marR="65612" marT="0" marB="0" anchor="ctr">
                    <a:lnL>
                      <a:noFill/>
                    </a:lnL>
                    <a:lnR w="12700" cap="flat" cmpd="sng" algn="ctr">
                      <a:solidFill>
                        <a:srgbClr val="FF8C25"/>
                      </a:solidFill>
                      <a:prstDash val="solid"/>
                      <a:round/>
                      <a:headEnd type="none" w="med" len="med"/>
                      <a:tailEnd type="none" w="med" len="med"/>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tcPr>
                </a:tc>
              </a:tr>
              <a:tr h="171947">
                <a:tc>
                  <a:txBody>
                    <a:bodyPr/>
                    <a:lstStyle/>
                    <a:p>
                      <a:pPr marL="457200" algn="ctr">
                        <a:lnSpc>
                          <a:spcPts val="1200"/>
                        </a:lnSpc>
                        <a:spcBef>
                          <a:spcPts val="200"/>
                        </a:spcBef>
                        <a:spcAft>
                          <a:spcPts val="200"/>
                        </a:spcAft>
                        <a:tabLst>
                          <a:tab pos="6264910" algn="r"/>
                        </a:tabLst>
                      </a:pPr>
                      <a:r>
                        <a:rPr lang="en-GB" sz="1000" b="1">
                          <a:latin typeface="Georgia"/>
                        </a:rPr>
                        <a:t>Total*</a:t>
                      </a:r>
                      <a:endParaRPr lang="cs-CZ" sz="1000">
                        <a:latin typeface="Georgia"/>
                      </a:endParaRPr>
                    </a:p>
                  </a:txBody>
                  <a:tcPr marL="65612" marR="65612" marT="0" marB="0" anchor="ctr">
                    <a:lnL w="12700" cap="flat" cmpd="sng" algn="ctr">
                      <a:solidFill>
                        <a:srgbClr val="FF8C25"/>
                      </a:solidFill>
                      <a:prstDash val="solid"/>
                      <a:round/>
                      <a:headEnd type="none" w="med" len="med"/>
                      <a:tailEnd type="none" w="med" len="med"/>
                    </a:lnL>
                    <a:lnR>
                      <a:noFill/>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solidFill>
                      <a:srgbClr val="FFD9B7"/>
                    </a:solidFill>
                  </a:tcPr>
                </a:tc>
                <a:tc>
                  <a:txBody>
                    <a:bodyPr/>
                    <a:lstStyle/>
                    <a:p>
                      <a:pPr marL="457200" algn="ctr">
                        <a:lnSpc>
                          <a:spcPts val="1200"/>
                        </a:lnSpc>
                        <a:spcBef>
                          <a:spcPts val="200"/>
                        </a:spcBef>
                        <a:spcAft>
                          <a:spcPts val="200"/>
                        </a:spcAft>
                        <a:tabLst>
                          <a:tab pos="6264910" algn="r"/>
                        </a:tabLst>
                      </a:pPr>
                      <a:r>
                        <a:rPr lang="en-GB" sz="1000" b="1">
                          <a:latin typeface="Georgia"/>
                        </a:rPr>
                        <a:t>57</a:t>
                      </a:r>
                      <a:endParaRPr lang="cs-CZ" sz="1000">
                        <a:latin typeface="Georgia"/>
                      </a:endParaRPr>
                    </a:p>
                  </a:txBody>
                  <a:tcPr marL="65612" marR="65612" marT="0" marB="0" anchor="ctr">
                    <a:lnL>
                      <a:noFill/>
                    </a:lnL>
                    <a:lnR>
                      <a:noFill/>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solidFill>
                      <a:srgbClr val="FFD9B7"/>
                    </a:solidFill>
                  </a:tcPr>
                </a:tc>
                <a:tc>
                  <a:txBody>
                    <a:bodyPr/>
                    <a:lstStyle/>
                    <a:p>
                      <a:pPr marL="457200" algn="ctr">
                        <a:lnSpc>
                          <a:spcPts val="1200"/>
                        </a:lnSpc>
                        <a:spcBef>
                          <a:spcPts val="200"/>
                        </a:spcBef>
                        <a:spcAft>
                          <a:spcPts val="200"/>
                        </a:spcAft>
                        <a:tabLst>
                          <a:tab pos="6264910" algn="r"/>
                        </a:tabLst>
                      </a:pPr>
                      <a:r>
                        <a:rPr lang="en-GB" sz="1000" b="1">
                          <a:latin typeface="Georgia"/>
                        </a:rPr>
                        <a:t>35</a:t>
                      </a:r>
                      <a:endParaRPr lang="cs-CZ" sz="1000">
                        <a:latin typeface="Georgia"/>
                      </a:endParaRPr>
                    </a:p>
                  </a:txBody>
                  <a:tcPr marL="65612" marR="65612" marT="0" marB="0" anchor="ctr">
                    <a:lnL>
                      <a:noFill/>
                    </a:lnL>
                    <a:lnR>
                      <a:noFill/>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solidFill>
                      <a:srgbClr val="FFD9B7"/>
                    </a:solidFill>
                  </a:tcPr>
                </a:tc>
                <a:tc>
                  <a:txBody>
                    <a:bodyPr/>
                    <a:lstStyle/>
                    <a:p>
                      <a:pPr marL="457200" algn="ctr">
                        <a:lnSpc>
                          <a:spcPts val="1200"/>
                        </a:lnSpc>
                        <a:spcBef>
                          <a:spcPts val="200"/>
                        </a:spcBef>
                        <a:spcAft>
                          <a:spcPts val="200"/>
                        </a:spcAft>
                        <a:tabLst>
                          <a:tab pos="6264910" algn="r"/>
                        </a:tabLst>
                      </a:pPr>
                      <a:r>
                        <a:rPr lang="en-GB" sz="1000" b="1">
                          <a:latin typeface="Georgia"/>
                        </a:rPr>
                        <a:t>22</a:t>
                      </a:r>
                      <a:endParaRPr lang="cs-CZ" sz="1000">
                        <a:latin typeface="Georgia"/>
                      </a:endParaRPr>
                    </a:p>
                  </a:txBody>
                  <a:tcPr marL="65612" marR="65612" marT="0" marB="0" anchor="ctr">
                    <a:lnL>
                      <a:noFill/>
                    </a:lnL>
                    <a:lnR>
                      <a:noFill/>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solidFill>
                      <a:srgbClr val="FFD9B7"/>
                    </a:solidFill>
                  </a:tcPr>
                </a:tc>
                <a:tc>
                  <a:txBody>
                    <a:bodyPr/>
                    <a:lstStyle/>
                    <a:p>
                      <a:pPr marL="457200" algn="ctr">
                        <a:lnSpc>
                          <a:spcPts val="1200"/>
                        </a:lnSpc>
                        <a:spcBef>
                          <a:spcPts val="200"/>
                        </a:spcBef>
                        <a:spcAft>
                          <a:spcPts val="200"/>
                        </a:spcAft>
                        <a:tabLst>
                          <a:tab pos="6264910" algn="r"/>
                        </a:tabLst>
                      </a:pPr>
                      <a:r>
                        <a:rPr lang="en-GB" sz="1000" b="1">
                          <a:latin typeface="Georgia"/>
                        </a:rPr>
                        <a:t>5</a:t>
                      </a:r>
                      <a:endParaRPr lang="cs-CZ" sz="1000">
                        <a:latin typeface="Georgia"/>
                      </a:endParaRPr>
                    </a:p>
                  </a:txBody>
                  <a:tcPr marL="65612" marR="65612" marT="0" marB="0" anchor="ctr">
                    <a:lnL>
                      <a:noFill/>
                    </a:lnL>
                    <a:lnR w="12700" cap="flat" cmpd="sng" algn="ctr">
                      <a:solidFill>
                        <a:srgbClr val="FF8C25"/>
                      </a:solidFill>
                      <a:prstDash val="solid"/>
                      <a:round/>
                      <a:headEnd type="none" w="med" len="med"/>
                      <a:tailEnd type="none" w="med" len="med"/>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solidFill>
                      <a:srgbClr val="FFD9B7"/>
                    </a:solidFill>
                  </a:tcPr>
                </a:tc>
              </a:tr>
              <a:tr h="287863">
                <a:tc gridSpan="5">
                  <a:txBody>
                    <a:bodyPr/>
                    <a:lstStyle/>
                    <a:p>
                      <a:pPr algn="ctr">
                        <a:lnSpc>
                          <a:spcPts val="1200"/>
                        </a:lnSpc>
                        <a:spcAft>
                          <a:spcPts val="0"/>
                        </a:spcAft>
                      </a:pPr>
                      <a:r>
                        <a:rPr lang="en-GB" sz="1100" b="1" dirty="0">
                          <a:solidFill>
                            <a:srgbClr val="FFFFFF"/>
                          </a:solidFill>
                          <a:latin typeface="Georgia"/>
                          <a:ea typeface="Arial"/>
                          <a:cs typeface="Times New Roman"/>
                        </a:rPr>
                        <a:t>Type of corruption by Member State</a:t>
                      </a:r>
                      <a:endParaRPr lang="cs-CZ" sz="1000" dirty="0">
                        <a:latin typeface="Georgia"/>
                        <a:ea typeface="Arial"/>
                        <a:cs typeface="Times New Roman"/>
                      </a:endParaRPr>
                    </a:p>
                  </a:txBody>
                  <a:tcPr marL="65612" marR="65612" marT="0" marB="0" anchor="ctr">
                    <a:lnL w="12700" cap="flat" cmpd="sng" algn="ctr">
                      <a:solidFill>
                        <a:srgbClr val="FF8C25"/>
                      </a:solidFill>
                      <a:prstDash val="solid"/>
                      <a:round/>
                      <a:headEnd type="none" w="med" len="med"/>
                      <a:tailEnd type="none" w="med" len="med"/>
                    </a:lnL>
                    <a:lnR w="12700" cap="flat" cmpd="sng" algn="ctr">
                      <a:solidFill>
                        <a:srgbClr val="FF8C25"/>
                      </a:solidFill>
                      <a:prstDash val="solid"/>
                      <a:round/>
                      <a:headEnd type="none" w="med" len="med"/>
                      <a:tailEnd type="none" w="med" len="med"/>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solidFill>
                      <a:srgbClr val="DC69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515840">
                <a:tc>
                  <a:txBody>
                    <a:bodyPr/>
                    <a:lstStyle/>
                    <a:p>
                      <a:pPr algn="ctr">
                        <a:lnSpc>
                          <a:spcPts val="1200"/>
                        </a:lnSpc>
                        <a:spcAft>
                          <a:spcPts val="200"/>
                        </a:spcAft>
                      </a:pPr>
                      <a:r>
                        <a:rPr lang="en-GB" sz="1000" b="1" i="1" dirty="0">
                          <a:latin typeface="Georgia"/>
                          <a:ea typeface="Arial"/>
                          <a:cs typeface="Times New Roman"/>
                        </a:rPr>
                        <a:t>Member State</a:t>
                      </a:r>
                      <a:endParaRPr lang="cs-CZ" sz="1000" dirty="0">
                        <a:latin typeface="Georgia"/>
                        <a:ea typeface="Arial"/>
                        <a:cs typeface="Times New Roman"/>
                      </a:endParaRPr>
                    </a:p>
                  </a:txBody>
                  <a:tcPr marL="65612" marR="65612" marT="0" marB="0" anchor="b">
                    <a:lnL w="12700" cap="flat" cmpd="sng" algn="ctr">
                      <a:solidFill>
                        <a:srgbClr val="FF8C25"/>
                      </a:solidFill>
                      <a:prstDash val="solid"/>
                      <a:round/>
                      <a:headEnd type="none" w="med" len="med"/>
                      <a:tailEnd type="none" w="med" len="med"/>
                    </a:lnL>
                    <a:lnR>
                      <a:noFill/>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solidFill>
                      <a:srgbClr val="FFD9B7"/>
                    </a:solidFill>
                  </a:tcPr>
                </a:tc>
                <a:tc>
                  <a:txBody>
                    <a:bodyPr/>
                    <a:lstStyle/>
                    <a:p>
                      <a:pPr algn="ctr">
                        <a:lnSpc>
                          <a:spcPts val="1200"/>
                        </a:lnSpc>
                        <a:spcAft>
                          <a:spcPts val="200"/>
                        </a:spcAft>
                      </a:pPr>
                      <a:r>
                        <a:rPr lang="en-GB" sz="1000" i="1" dirty="0">
                          <a:latin typeface="Georgia"/>
                          <a:ea typeface="Arial"/>
                          <a:cs typeface="Times New Roman"/>
                        </a:rPr>
                        <a:t>Bid rigging</a:t>
                      </a:r>
                      <a:endParaRPr lang="cs-CZ" sz="1000" dirty="0">
                        <a:latin typeface="Georgia"/>
                        <a:ea typeface="Arial"/>
                        <a:cs typeface="Times New Roman"/>
                      </a:endParaRPr>
                    </a:p>
                  </a:txBody>
                  <a:tcPr marL="65612" marR="65612" marT="0" marB="0" anchor="b">
                    <a:lnL>
                      <a:noFill/>
                    </a:lnL>
                    <a:lnR>
                      <a:noFill/>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solidFill>
                      <a:srgbClr val="FFD9B7"/>
                    </a:solidFill>
                  </a:tcPr>
                </a:tc>
                <a:tc>
                  <a:txBody>
                    <a:bodyPr/>
                    <a:lstStyle/>
                    <a:p>
                      <a:pPr algn="ctr">
                        <a:lnSpc>
                          <a:spcPts val="1200"/>
                        </a:lnSpc>
                        <a:spcAft>
                          <a:spcPts val="200"/>
                        </a:spcAft>
                      </a:pPr>
                      <a:r>
                        <a:rPr lang="en-GB" sz="1000" i="1" dirty="0">
                          <a:latin typeface="Georgia"/>
                          <a:ea typeface="Arial"/>
                          <a:cs typeface="Times New Roman"/>
                        </a:rPr>
                        <a:t>Kickbacks</a:t>
                      </a:r>
                      <a:endParaRPr lang="cs-CZ" sz="1000" dirty="0">
                        <a:latin typeface="Georgia"/>
                        <a:ea typeface="Arial"/>
                        <a:cs typeface="Times New Roman"/>
                      </a:endParaRPr>
                    </a:p>
                  </a:txBody>
                  <a:tcPr marL="65612" marR="65612" marT="0" marB="0" anchor="b">
                    <a:lnL>
                      <a:noFill/>
                    </a:lnL>
                    <a:lnR>
                      <a:noFill/>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solidFill>
                      <a:srgbClr val="FFD9B7"/>
                    </a:solidFill>
                  </a:tcPr>
                </a:tc>
                <a:tc>
                  <a:txBody>
                    <a:bodyPr/>
                    <a:lstStyle/>
                    <a:p>
                      <a:pPr algn="ctr">
                        <a:lnSpc>
                          <a:spcPts val="1200"/>
                        </a:lnSpc>
                        <a:spcAft>
                          <a:spcPts val="200"/>
                        </a:spcAft>
                      </a:pPr>
                      <a:r>
                        <a:rPr lang="en-GB" sz="1000" i="1" dirty="0">
                          <a:latin typeface="Georgia"/>
                          <a:ea typeface="Arial"/>
                          <a:cs typeface="Times New Roman"/>
                        </a:rPr>
                        <a:t>Conflict </a:t>
                      </a:r>
                      <a:br>
                        <a:rPr lang="en-GB" sz="1000" i="1" dirty="0">
                          <a:latin typeface="Georgia"/>
                          <a:ea typeface="Arial"/>
                          <a:cs typeface="Times New Roman"/>
                        </a:rPr>
                      </a:br>
                      <a:r>
                        <a:rPr lang="en-GB" sz="1000" i="1" dirty="0">
                          <a:latin typeface="Georgia"/>
                          <a:ea typeface="Arial"/>
                          <a:cs typeface="Times New Roman"/>
                        </a:rPr>
                        <a:t>of interest</a:t>
                      </a:r>
                      <a:endParaRPr lang="cs-CZ" sz="1000" dirty="0">
                        <a:latin typeface="Georgia"/>
                        <a:ea typeface="Arial"/>
                        <a:cs typeface="Times New Roman"/>
                      </a:endParaRPr>
                    </a:p>
                  </a:txBody>
                  <a:tcPr marL="65612" marR="65612" marT="0" marB="0" anchor="b">
                    <a:lnL>
                      <a:noFill/>
                    </a:lnL>
                    <a:lnR>
                      <a:noFill/>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solidFill>
                      <a:srgbClr val="FFD9B7"/>
                    </a:solidFill>
                  </a:tcPr>
                </a:tc>
                <a:tc>
                  <a:txBody>
                    <a:bodyPr/>
                    <a:lstStyle/>
                    <a:p>
                      <a:pPr algn="ctr">
                        <a:lnSpc>
                          <a:spcPts val="1200"/>
                        </a:lnSpc>
                        <a:spcAft>
                          <a:spcPts val="200"/>
                        </a:spcAft>
                      </a:pPr>
                      <a:r>
                        <a:rPr lang="en-GB" sz="1000" i="1">
                          <a:latin typeface="Georgia"/>
                          <a:ea typeface="Arial"/>
                          <a:cs typeface="Times New Roman"/>
                        </a:rPr>
                        <a:t>Deliberate mismanagement</a:t>
                      </a:r>
                      <a:endParaRPr lang="cs-CZ" sz="1000">
                        <a:latin typeface="Georgia"/>
                        <a:ea typeface="Arial"/>
                        <a:cs typeface="Times New Roman"/>
                      </a:endParaRPr>
                    </a:p>
                  </a:txBody>
                  <a:tcPr marL="65612" marR="65612" marT="0" marB="0" anchor="b">
                    <a:lnL>
                      <a:noFill/>
                    </a:lnL>
                    <a:lnR w="12700" cap="flat" cmpd="sng" algn="ctr">
                      <a:solidFill>
                        <a:srgbClr val="FF8C25"/>
                      </a:solidFill>
                      <a:prstDash val="solid"/>
                      <a:round/>
                      <a:headEnd type="none" w="med" len="med"/>
                      <a:tailEnd type="none" w="med" len="med"/>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solidFill>
                      <a:srgbClr val="FFD9B7"/>
                    </a:solidFill>
                  </a:tcPr>
                </a:tc>
              </a:tr>
              <a:tr h="171947">
                <a:tc>
                  <a:txBody>
                    <a:bodyPr/>
                    <a:lstStyle/>
                    <a:p>
                      <a:pPr marL="457200" algn="ctr">
                        <a:lnSpc>
                          <a:spcPts val="1200"/>
                        </a:lnSpc>
                        <a:spcBef>
                          <a:spcPts val="200"/>
                        </a:spcBef>
                        <a:spcAft>
                          <a:spcPts val="200"/>
                        </a:spcAft>
                      </a:pPr>
                      <a:r>
                        <a:rPr lang="en-GB" sz="1000" b="1">
                          <a:latin typeface="Georgia"/>
                        </a:rPr>
                        <a:t>France</a:t>
                      </a:r>
                      <a:endParaRPr lang="cs-CZ" sz="1000">
                        <a:latin typeface="Georgia"/>
                      </a:endParaRPr>
                    </a:p>
                  </a:txBody>
                  <a:tcPr marL="65612" marR="65612" marT="0" marB="0" anchor="ctr">
                    <a:lnL w="12700" cap="flat" cmpd="sng" algn="ctr">
                      <a:solidFill>
                        <a:srgbClr val="FF8C25"/>
                      </a:solidFill>
                      <a:prstDash val="solid"/>
                      <a:round/>
                      <a:headEnd type="none" w="med" len="med"/>
                      <a:tailEnd type="none" w="med" len="med"/>
                    </a:lnL>
                    <a:lnR>
                      <a:noFill/>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tcPr>
                </a:tc>
                <a:tc>
                  <a:txBody>
                    <a:bodyPr/>
                    <a:lstStyle/>
                    <a:p>
                      <a:pPr algn="ctr">
                        <a:lnSpc>
                          <a:spcPts val="1200"/>
                        </a:lnSpc>
                        <a:spcBef>
                          <a:spcPts val="200"/>
                        </a:spcBef>
                        <a:spcAft>
                          <a:spcPts val="200"/>
                        </a:spcAft>
                      </a:pPr>
                      <a:r>
                        <a:rPr lang="en-GB" sz="1000" dirty="0">
                          <a:latin typeface="Georgia"/>
                          <a:ea typeface="Arial"/>
                          <a:cs typeface="Times New Roman"/>
                        </a:rPr>
                        <a:t>6</a:t>
                      </a:r>
                      <a:endParaRPr lang="cs-CZ" sz="1000" dirty="0">
                        <a:latin typeface="Georgia"/>
                        <a:ea typeface="Arial"/>
                        <a:cs typeface="Times New Roman"/>
                      </a:endParaRPr>
                    </a:p>
                  </a:txBody>
                  <a:tcPr marL="65612" marR="65612" marT="0" marB="0" anchor="ctr">
                    <a:lnL>
                      <a:noFill/>
                    </a:lnL>
                    <a:lnR>
                      <a:noFill/>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tcPr>
                </a:tc>
                <a:tc>
                  <a:txBody>
                    <a:bodyPr/>
                    <a:lstStyle/>
                    <a:p>
                      <a:pPr algn="ctr">
                        <a:lnSpc>
                          <a:spcPts val="1200"/>
                        </a:lnSpc>
                        <a:spcBef>
                          <a:spcPts val="200"/>
                        </a:spcBef>
                        <a:spcAft>
                          <a:spcPts val="200"/>
                        </a:spcAft>
                      </a:pPr>
                      <a:r>
                        <a:rPr lang="en-GB" sz="1000" dirty="0">
                          <a:latin typeface="Georgia"/>
                          <a:ea typeface="Arial"/>
                          <a:cs typeface="Times New Roman"/>
                        </a:rPr>
                        <a:t>3</a:t>
                      </a:r>
                      <a:endParaRPr lang="cs-CZ" sz="1000" dirty="0">
                        <a:latin typeface="Georgia"/>
                        <a:ea typeface="Arial"/>
                        <a:cs typeface="Times New Roman"/>
                      </a:endParaRPr>
                    </a:p>
                  </a:txBody>
                  <a:tcPr marL="65612" marR="65612" marT="0" marB="0" anchor="ctr">
                    <a:lnL>
                      <a:noFill/>
                    </a:lnL>
                    <a:lnR>
                      <a:noFill/>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tcPr>
                </a:tc>
                <a:tc>
                  <a:txBody>
                    <a:bodyPr/>
                    <a:lstStyle/>
                    <a:p>
                      <a:pPr algn="ctr">
                        <a:lnSpc>
                          <a:spcPts val="1200"/>
                        </a:lnSpc>
                        <a:spcBef>
                          <a:spcPts val="200"/>
                        </a:spcBef>
                        <a:spcAft>
                          <a:spcPts val="200"/>
                        </a:spcAft>
                      </a:pPr>
                      <a:r>
                        <a:rPr lang="en-GB" sz="1000" dirty="0">
                          <a:latin typeface="Georgia"/>
                          <a:ea typeface="Arial"/>
                          <a:cs typeface="Times New Roman"/>
                        </a:rPr>
                        <a:t>5</a:t>
                      </a:r>
                      <a:endParaRPr lang="cs-CZ" sz="1000" dirty="0">
                        <a:latin typeface="Georgia"/>
                        <a:ea typeface="Arial"/>
                        <a:cs typeface="Times New Roman"/>
                      </a:endParaRPr>
                    </a:p>
                  </a:txBody>
                  <a:tcPr marL="65612" marR="65612" marT="0" marB="0" anchor="ctr">
                    <a:lnL>
                      <a:noFill/>
                    </a:lnL>
                    <a:lnR>
                      <a:noFill/>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tcPr>
                </a:tc>
                <a:tc>
                  <a:txBody>
                    <a:bodyPr/>
                    <a:lstStyle/>
                    <a:p>
                      <a:pPr algn="ctr">
                        <a:lnSpc>
                          <a:spcPts val="1200"/>
                        </a:lnSpc>
                        <a:spcBef>
                          <a:spcPts val="200"/>
                        </a:spcBef>
                        <a:spcAft>
                          <a:spcPts val="200"/>
                        </a:spcAft>
                      </a:pPr>
                      <a:r>
                        <a:rPr lang="en-GB" sz="1000" dirty="0">
                          <a:latin typeface="Georgia"/>
                          <a:ea typeface="Arial"/>
                          <a:cs typeface="Times New Roman"/>
                        </a:rPr>
                        <a:t>1</a:t>
                      </a:r>
                      <a:endParaRPr lang="cs-CZ" sz="1000" dirty="0">
                        <a:latin typeface="Georgia"/>
                        <a:ea typeface="Arial"/>
                        <a:cs typeface="Times New Roman"/>
                      </a:endParaRPr>
                    </a:p>
                  </a:txBody>
                  <a:tcPr marL="65612" marR="65612" marT="0" marB="0" anchor="ctr">
                    <a:lnL>
                      <a:noFill/>
                    </a:lnL>
                    <a:lnR w="12700" cap="flat" cmpd="sng" algn="ctr">
                      <a:solidFill>
                        <a:srgbClr val="FF8C25"/>
                      </a:solidFill>
                      <a:prstDash val="solid"/>
                      <a:round/>
                      <a:headEnd type="none" w="med" len="med"/>
                      <a:tailEnd type="none" w="med" len="med"/>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tcPr>
                </a:tc>
              </a:tr>
              <a:tr h="171947">
                <a:tc>
                  <a:txBody>
                    <a:bodyPr/>
                    <a:lstStyle/>
                    <a:p>
                      <a:pPr marL="457200" algn="ctr">
                        <a:lnSpc>
                          <a:spcPts val="1200"/>
                        </a:lnSpc>
                        <a:spcBef>
                          <a:spcPts val="200"/>
                        </a:spcBef>
                        <a:spcAft>
                          <a:spcPts val="200"/>
                        </a:spcAft>
                      </a:pPr>
                      <a:r>
                        <a:rPr lang="en-GB" sz="1000" b="1">
                          <a:latin typeface="Georgia"/>
                        </a:rPr>
                        <a:t>Hungary</a:t>
                      </a:r>
                      <a:endParaRPr lang="cs-CZ" sz="1000">
                        <a:latin typeface="Georgia"/>
                      </a:endParaRPr>
                    </a:p>
                  </a:txBody>
                  <a:tcPr marL="65612" marR="65612" marT="0" marB="0" anchor="ctr">
                    <a:lnL w="12700" cap="flat" cmpd="sng" algn="ctr">
                      <a:solidFill>
                        <a:srgbClr val="FF8C25"/>
                      </a:solidFill>
                      <a:prstDash val="solid"/>
                      <a:round/>
                      <a:headEnd type="none" w="med" len="med"/>
                      <a:tailEnd type="none" w="med" len="med"/>
                    </a:lnL>
                    <a:lnR>
                      <a:noFill/>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solidFill>
                      <a:srgbClr val="FFD9B7"/>
                    </a:solidFill>
                  </a:tcPr>
                </a:tc>
                <a:tc>
                  <a:txBody>
                    <a:bodyPr/>
                    <a:lstStyle/>
                    <a:p>
                      <a:pPr algn="ctr">
                        <a:lnSpc>
                          <a:spcPts val="1200"/>
                        </a:lnSpc>
                        <a:spcBef>
                          <a:spcPts val="200"/>
                        </a:spcBef>
                        <a:spcAft>
                          <a:spcPts val="200"/>
                        </a:spcAft>
                      </a:pPr>
                      <a:r>
                        <a:rPr lang="en-GB" sz="1000">
                          <a:latin typeface="Georgia"/>
                          <a:ea typeface="Arial"/>
                          <a:cs typeface="Times New Roman"/>
                        </a:rPr>
                        <a:t>9</a:t>
                      </a:r>
                      <a:endParaRPr lang="cs-CZ" sz="1000">
                        <a:latin typeface="Georgia"/>
                        <a:ea typeface="Arial"/>
                        <a:cs typeface="Times New Roman"/>
                      </a:endParaRPr>
                    </a:p>
                  </a:txBody>
                  <a:tcPr marL="65612" marR="65612" marT="0" marB="0" anchor="ctr">
                    <a:lnL>
                      <a:noFill/>
                    </a:lnL>
                    <a:lnR>
                      <a:noFill/>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solidFill>
                      <a:srgbClr val="FFD9B7"/>
                    </a:solidFill>
                  </a:tcPr>
                </a:tc>
                <a:tc>
                  <a:txBody>
                    <a:bodyPr/>
                    <a:lstStyle/>
                    <a:p>
                      <a:pPr algn="ctr">
                        <a:lnSpc>
                          <a:spcPts val="1200"/>
                        </a:lnSpc>
                        <a:spcBef>
                          <a:spcPts val="200"/>
                        </a:spcBef>
                        <a:spcAft>
                          <a:spcPts val="200"/>
                        </a:spcAft>
                      </a:pPr>
                      <a:r>
                        <a:rPr lang="en-GB" sz="1000">
                          <a:latin typeface="Georgia"/>
                          <a:ea typeface="Arial"/>
                          <a:cs typeface="Times New Roman"/>
                        </a:rPr>
                        <a:t>2</a:t>
                      </a:r>
                      <a:endParaRPr lang="cs-CZ" sz="1000">
                        <a:latin typeface="Georgia"/>
                        <a:ea typeface="Arial"/>
                        <a:cs typeface="Times New Roman"/>
                      </a:endParaRPr>
                    </a:p>
                  </a:txBody>
                  <a:tcPr marL="65612" marR="65612" marT="0" marB="0" anchor="ctr">
                    <a:lnL>
                      <a:noFill/>
                    </a:lnL>
                    <a:lnR>
                      <a:noFill/>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solidFill>
                      <a:srgbClr val="FFD9B7"/>
                    </a:solidFill>
                  </a:tcPr>
                </a:tc>
                <a:tc>
                  <a:txBody>
                    <a:bodyPr/>
                    <a:lstStyle/>
                    <a:p>
                      <a:pPr algn="ctr">
                        <a:lnSpc>
                          <a:spcPts val="1200"/>
                        </a:lnSpc>
                        <a:spcBef>
                          <a:spcPts val="200"/>
                        </a:spcBef>
                        <a:spcAft>
                          <a:spcPts val="200"/>
                        </a:spcAft>
                      </a:pPr>
                      <a:r>
                        <a:rPr lang="en-GB" sz="1000" dirty="0">
                          <a:latin typeface="Georgia"/>
                          <a:ea typeface="Arial"/>
                          <a:cs typeface="Times New Roman"/>
                        </a:rPr>
                        <a:t>4</a:t>
                      </a:r>
                      <a:endParaRPr lang="cs-CZ" sz="1000" dirty="0">
                        <a:latin typeface="Georgia"/>
                        <a:ea typeface="Arial"/>
                        <a:cs typeface="Times New Roman"/>
                      </a:endParaRPr>
                    </a:p>
                  </a:txBody>
                  <a:tcPr marL="65612" marR="65612" marT="0" marB="0" anchor="ctr">
                    <a:lnL>
                      <a:noFill/>
                    </a:lnL>
                    <a:lnR>
                      <a:noFill/>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solidFill>
                      <a:srgbClr val="FFD9B7"/>
                    </a:solidFill>
                  </a:tcPr>
                </a:tc>
                <a:tc>
                  <a:txBody>
                    <a:bodyPr/>
                    <a:lstStyle/>
                    <a:p>
                      <a:pPr algn="ctr">
                        <a:lnSpc>
                          <a:spcPts val="1200"/>
                        </a:lnSpc>
                        <a:spcBef>
                          <a:spcPts val="200"/>
                        </a:spcBef>
                        <a:spcAft>
                          <a:spcPts val="200"/>
                        </a:spcAft>
                      </a:pPr>
                      <a:r>
                        <a:rPr lang="en-GB" sz="1000" dirty="0">
                          <a:latin typeface="Georgia"/>
                          <a:ea typeface="Arial"/>
                          <a:cs typeface="Times New Roman"/>
                        </a:rPr>
                        <a:t>0</a:t>
                      </a:r>
                      <a:endParaRPr lang="cs-CZ" sz="1000" dirty="0">
                        <a:latin typeface="Georgia"/>
                        <a:ea typeface="Arial"/>
                        <a:cs typeface="Times New Roman"/>
                      </a:endParaRPr>
                    </a:p>
                  </a:txBody>
                  <a:tcPr marL="65612" marR="65612" marT="0" marB="0" anchor="ctr">
                    <a:lnL>
                      <a:noFill/>
                    </a:lnL>
                    <a:lnR w="12700" cap="flat" cmpd="sng" algn="ctr">
                      <a:solidFill>
                        <a:srgbClr val="FF8C25"/>
                      </a:solidFill>
                      <a:prstDash val="solid"/>
                      <a:round/>
                      <a:headEnd type="none" w="med" len="med"/>
                      <a:tailEnd type="none" w="med" len="med"/>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solidFill>
                      <a:srgbClr val="FFD9B7"/>
                    </a:solidFill>
                  </a:tcPr>
                </a:tc>
              </a:tr>
              <a:tr h="171947">
                <a:tc>
                  <a:txBody>
                    <a:bodyPr/>
                    <a:lstStyle/>
                    <a:p>
                      <a:pPr marL="457200" algn="ctr">
                        <a:lnSpc>
                          <a:spcPts val="1200"/>
                        </a:lnSpc>
                        <a:spcBef>
                          <a:spcPts val="200"/>
                        </a:spcBef>
                        <a:spcAft>
                          <a:spcPts val="200"/>
                        </a:spcAft>
                      </a:pPr>
                      <a:r>
                        <a:rPr lang="en-GB" sz="1000" b="1">
                          <a:latin typeface="Georgia"/>
                        </a:rPr>
                        <a:t>Italy</a:t>
                      </a:r>
                      <a:endParaRPr lang="cs-CZ" sz="1000">
                        <a:latin typeface="Georgia"/>
                      </a:endParaRPr>
                    </a:p>
                  </a:txBody>
                  <a:tcPr marL="65612" marR="65612" marT="0" marB="0" anchor="ctr">
                    <a:lnL w="12700" cap="flat" cmpd="sng" algn="ctr">
                      <a:solidFill>
                        <a:srgbClr val="FF8C25"/>
                      </a:solidFill>
                      <a:prstDash val="solid"/>
                      <a:round/>
                      <a:headEnd type="none" w="med" len="med"/>
                      <a:tailEnd type="none" w="med" len="med"/>
                    </a:lnL>
                    <a:lnR>
                      <a:noFill/>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tcPr>
                </a:tc>
                <a:tc>
                  <a:txBody>
                    <a:bodyPr/>
                    <a:lstStyle/>
                    <a:p>
                      <a:pPr algn="ctr">
                        <a:lnSpc>
                          <a:spcPts val="1200"/>
                        </a:lnSpc>
                        <a:spcBef>
                          <a:spcPts val="200"/>
                        </a:spcBef>
                        <a:spcAft>
                          <a:spcPts val="200"/>
                        </a:spcAft>
                      </a:pPr>
                      <a:r>
                        <a:rPr lang="en-GB" sz="1000">
                          <a:latin typeface="Georgia"/>
                          <a:ea typeface="Arial"/>
                          <a:cs typeface="Times New Roman"/>
                        </a:rPr>
                        <a:t>12</a:t>
                      </a:r>
                      <a:endParaRPr lang="cs-CZ" sz="1000">
                        <a:latin typeface="Georgia"/>
                        <a:ea typeface="Arial"/>
                        <a:cs typeface="Times New Roman"/>
                      </a:endParaRPr>
                    </a:p>
                  </a:txBody>
                  <a:tcPr marL="65612" marR="65612" marT="0" marB="0" anchor="ctr">
                    <a:lnL>
                      <a:noFill/>
                    </a:lnL>
                    <a:lnR>
                      <a:noFill/>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tcPr>
                </a:tc>
                <a:tc>
                  <a:txBody>
                    <a:bodyPr/>
                    <a:lstStyle/>
                    <a:p>
                      <a:pPr algn="ctr">
                        <a:lnSpc>
                          <a:spcPts val="1200"/>
                        </a:lnSpc>
                        <a:spcBef>
                          <a:spcPts val="200"/>
                        </a:spcBef>
                        <a:spcAft>
                          <a:spcPts val="200"/>
                        </a:spcAft>
                      </a:pPr>
                      <a:r>
                        <a:rPr lang="en-GB" sz="1000">
                          <a:latin typeface="Georgia"/>
                          <a:ea typeface="Arial"/>
                          <a:cs typeface="Times New Roman"/>
                        </a:rPr>
                        <a:t>3</a:t>
                      </a:r>
                      <a:endParaRPr lang="cs-CZ" sz="1000">
                        <a:latin typeface="Georgia"/>
                        <a:ea typeface="Arial"/>
                        <a:cs typeface="Times New Roman"/>
                      </a:endParaRPr>
                    </a:p>
                  </a:txBody>
                  <a:tcPr marL="65612" marR="65612" marT="0" marB="0" anchor="ctr">
                    <a:lnL>
                      <a:noFill/>
                    </a:lnL>
                    <a:lnR>
                      <a:noFill/>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tcPr>
                </a:tc>
                <a:tc>
                  <a:txBody>
                    <a:bodyPr/>
                    <a:lstStyle/>
                    <a:p>
                      <a:pPr algn="ctr">
                        <a:lnSpc>
                          <a:spcPts val="1200"/>
                        </a:lnSpc>
                        <a:spcBef>
                          <a:spcPts val="200"/>
                        </a:spcBef>
                        <a:spcAft>
                          <a:spcPts val="200"/>
                        </a:spcAft>
                      </a:pPr>
                      <a:r>
                        <a:rPr lang="en-GB" sz="1000" dirty="0">
                          <a:latin typeface="Georgia"/>
                          <a:ea typeface="Arial"/>
                          <a:cs typeface="Times New Roman"/>
                        </a:rPr>
                        <a:t>4</a:t>
                      </a:r>
                      <a:endParaRPr lang="cs-CZ" sz="1000" dirty="0">
                        <a:latin typeface="Georgia"/>
                        <a:ea typeface="Arial"/>
                        <a:cs typeface="Times New Roman"/>
                      </a:endParaRPr>
                    </a:p>
                  </a:txBody>
                  <a:tcPr marL="65612" marR="65612" marT="0" marB="0" anchor="ctr">
                    <a:lnL>
                      <a:noFill/>
                    </a:lnL>
                    <a:lnR>
                      <a:noFill/>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tcPr>
                </a:tc>
                <a:tc>
                  <a:txBody>
                    <a:bodyPr/>
                    <a:lstStyle/>
                    <a:p>
                      <a:pPr algn="ctr">
                        <a:lnSpc>
                          <a:spcPts val="1200"/>
                        </a:lnSpc>
                        <a:spcBef>
                          <a:spcPts val="200"/>
                        </a:spcBef>
                        <a:spcAft>
                          <a:spcPts val="200"/>
                        </a:spcAft>
                      </a:pPr>
                      <a:r>
                        <a:rPr lang="en-GB" sz="1000" dirty="0">
                          <a:latin typeface="Georgia"/>
                          <a:ea typeface="Arial"/>
                          <a:cs typeface="Times New Roman"/>
                        </a:rPr>
                        <a:t>0</a:t>
                      </a:r>
                      <a:endParaRPr lang="cs-CZ" sz="1000" dirty="0">
                        <a:latin typeface="Georgia"/>
                        <a:ea typeface="Arial"/>
                        <a:cs typeface="Times New Roman"/>
                      </a:endParaRPr>
                    </a:p>
                  </a:txBody>
                  <a:tcPr marL="65612" marR="65612" marT="0" marB="0" anchor="ctr">
                    <a:lnL>
                      <a:noFill/>
                    </a:lnL>
                    <a:lnR w="12700" cap="flat" cmpd="sng" algn="ctr">
                      <a:solidFill>
                        <a:srgbClr val="FF8C25"/>
                      </a:solidFill>
                      <a:prstDash val="solid"/>
                      <a:round/>
                      <a:headEnd type="none" w="med" len="med"/>
                      <a:tailEnd type="none" w="med" len="med"/>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tcPr>
                </a:tc>
              </a:tr>
              <a:tr h="171947">
                <a:tc>
                  <a:txBody>
                    <a:bodyPr/>
                    <a:lstStyle/>
                    <a:p>
                      <a:pPr marL="457200" algn="ctr">
                        <a:lnSpc>
                          <a:spcPts val="1200"/>
                        </a:lnSpc>
                        <a:spcBef>
                          <a:spcPts val="200"/>
                        </a:spcBef>
                        <a:spcAft>
                          <a:spcPts val="200"/>
                        </a:spcAft>
                      </a:pPr>
                      <a:r>
                        <a:rPr lang="en-GB" sz="1000" b="1">
                          <a:latin typeface="Georgia"/>
                        </a:rPr>
                        <a:t>Lithuania</a:t>
                      </a:r>
                      <a:endParaRPr lang="cs-CZ" sz="1000">
                        <a:latin typeface="Georgia"/>
                      </a:endParaRPr>
                    </a:p>
                  </a:txBody>
                  <a:tcPr marL="65612" marR="65612" marT="0" marB="0" anchor="ctr">
                    <a:lnL w="12700" cap="flat" cmpd="sng" algn="ctr">
                      <a:solidFill>
                        <a:srgbClr val="FF8C25"/>
                      </a:solidFill>
                      <a:prstDash val="solid"/>
                      <a:round/>
                      <a:headEnd type="none" w="med" len="med"/>
                      <a:tailEnd type="none" w="med" len="med"/>
                    </a:lnL>
                    <a:lnR>
                      <a:noFill/>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solidFill>
                      <a:srgbClr val="FFD9B7"/>
                    </a:solidFill>
                  </a:tcPr>
                </a:tc>
                <a:tc>
                  <a:txBody>
                    <a:bodyPr/>
                    <a:lstStyle/>
                    <a:p>
                      <a:pPr algn="ctr">
                        <a:lnSpc>
                          <a:spcPts val="1200"/>
                        </a:lnSpc>
                        <a:spcBef>
                          <a:spcPts val="200"/>
                        </a:spcBef>
                        <a:spcAft>
                          <a:spcPts val="200"/>
                        </a:spcAft>
                      </a:pPr>
                      <a:r>
                        <a:rPr lang="en-GB" sz="1000">
                          <a:latin typeface="Georgia"/>
                          <a:ea typeface="Arial"/>
                          <a:cs typeface="Times New Roman"/>
                        </a:rPr>
                        <a:t>11</a:t>
                      </a:r>
                      <a:endParaRPr lang="cs-CZ" sz="1000">
                        <a:latin typeface="Georgia"/>
                        <a:ea typeface="Arial"/>
                        <a:cs typeface="Times New Roman"/>
                      </a:endParaRPr>
                    </a:p>
                  </a:txBody>
                  <a:tcPr marL="65612" marR="65612" marT="0" marB="0" anchor="ctr">
                    <a:lnL>
                      <a:noFill/>
                    </a:lnL>
                    <a:lnR>
                      <a:noFill/>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solidFill>
                      <a:srgbClr val="FFD9B7"/>
                    </a:solidFill>
                  </a:tcPr>
                </a:tc>
                <a:tc>
                  <a:txBody>
                    <a:bodyPr/>
                    <a:lstStyle/>
                    <a:p>
                      <a:pPr algn="ctr">
                        <a:lnSpc>
                          <a:spcPts val="1200"/>
                        </a:lnSpc>
                        <a:spcBef>
                          <a:spcPts val="200"/>
                        </a:spcBef>
                        <a:spcAft>
                          <a:spcPts val="200"/>
                        </a:spcAft>
                      </a:pPr>
                      <a:r>
                        <a:rPr lang="en-GB" sz="1000">
                          <a:latin typeface="Georgia"/>
                          <a:ea typeface="Arial"/>
                          <a:cs typeface="Times New Roman"/>
                        </a:rPr>
                        <a:t>2</a:t>
                      </a:r>
                      <a:endParaRPr lang="cs-CZ" sz="1000">
                        <a:latin typeface="Georgia"/>
                        <a:ea typeface="Arial"/>
                        <a:cs typeface="Times New Roman"/>
                      </a:endParaRPr>
                    </a:p>
                  </a:txBody>
                  <a:tcPr marL="65612" marR="65612" marT="0" marB="0" anchor="ctr">
                    <a:lnL>
                      <a:noFill/>
                    </a:lnL>
                    <a:lnR>
                      <a:noFill/>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solidFill>
                      <a:srgbClr val="FFD9B7"/>
                    </a:solidFill>
                  </a:tcPr>
                </a:tc>
                <a:tc>
                  <a:txBody>
                    <a:bodyPr/>
                    <a:lstStyle/>
                    <a:p>
                      <a:pPr algn="ctr">
                        <a:lnSpc>
                          <a:spcPts val="1200"/>
                        </a:lnSpc>
                        <a:spcBef>
                          <a:spcPts val="200"/>
                        </a:spcBef>
                        <a:spcAft>
                          <a:spcPts val="200"/>
                        </a:spcAft>
                      </a:pPr>
                      <a:r>
                        <a:rPr lang="en-GB" sz="1000" dirty="0">
                          <a:latin typeface="Georgia"/>
                          <a:ea typeface="Arial"/>
                          <a:cs typeface="Times New Roman"/>
                        </a:rPr>
                        <a:t>1</a:t>
                      </a:r>
                      <a:endParaRPr lang="cs-CZ" sz="1000" dirty="0">
                        <a:latin typeface="Georgia"/>
                        <a:ea typeface="Arial"/>
                        <a:cs typeface="Times New Roman"/>
                      </a:endParaRPr>
                    </a:p>
                  </a:txBody>
                  <a:tcPr marL="65612" marR="65612" marT="0" marB="0" anchor="ctr">
                    <a:lnL>
                      <a:noFill/>
                    </a:lnL>
                    <a:lnR>
                      <a:noFill/>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solidFill>
                      <a:srgbClr val="FFD9B7"/>
                    </a:solidFill>
                  </a:tcPr>
                </a:tc>
                <a:tc>
                  <a:txBody>
                    <a:bodyPr/>
                    <a:lstStyle/>
                    <a:p>
                      <a:pPr algn="ctr">
                        <a:lnSpc>
                          <a:spcPts val="1200"/>
                        </a:lnSpc>
                        <a:spcBef>
                          <a:spcPts val="200"/>
                        </a:spcBef>
                        <a:spcAft>
                          <a:spcPts val="200"/>
                        </a:spcAft>
                      </a:pPr>
                      <a:r>
                        <a:rPr lang="en-GB" sz="1000" dirty="0">
                          <a:latin typeface="Georgia"/>
                          <a:ea typeface="Arial"/>
                          <a:cs typeface="Times New Roman"/>
                        </a:rPr>
                        <a:t>1</a:t>
                      </a:r>
                      <a:endParaRPr lang="cs-CZ" sz="1000" dirty="0">
                        <a:latin typeface="Georgia"/>
                        <a:ea typeface="Arial"/>
                        <a:cs typeface="Times New Roman"/>
                      </a:endParaRPr>
                    </a:p>
                  </a:txBody>
                  <a:tcPr marL="65612" marR="65612" marT="0" marB="0" anchor="ctr">
                    <a:lnL>
                      <a:noFill/>
                    </a:lnL>
                    <a:lnR w="12700" cap="flat" cmpd="sng" algn="ctr">
                      <a:solidFill>
                        <a:srgbClr val="FF8C25"/>
                      </a:solidFill>
                      <a:prstDash val="solid"/>
                      <a:round/>
                      <a:headEnd type="none" w="med" len="med"/>
                      <a:tailEnd type="none" w="med" len="med"/>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solidFill>
                      <a:srgbClr val="FFD9B7"/>
                    </a:solidFill>
                  </a:tcPr>
                </a:tc>
              </a:tr>
              <a:tr h="171947">
                <a:tc>
                  <a:txBody>
                    <a:bodyPr/>
                    <a:lstStyle/>
                    <a:p>
                      <a:pPr marL="457200" algn="ctr">
                        <a:lnSpc>
                          <a:spcPts val="1200"/>
                        </a:lnSpc>
                        <a:spcBef>
                          <a:spcPts val="200"/>
                        </a:spcBef>
                        <a:spcAft>
                          <a:spcPts val="200"/>
                        </a:spcAft>
                      </a:pPr>
                      <a:r>
                        <a:rPr lang="en-GB" sz="1000" b="1">
                          <a:latin typeface="Georgia"/>
                        </a:rPr>
                        <a:t>Netherlands</a:t>
                      </a:r>
                      <a:endParaRPr lang="cs-CZ" sz="1000">
                        <a:latin typeface="Georgia"/>
                      </a:endParaRPr>
                    </a:p>
                  </a:txBody>
                  <a:tcPr marL="65612" marR="65612" marT="0" marB="0" anchor="ctr">
                    <a:lnL w="12700" cap="flat" cmpd="sng" algn="ctr">
                      <a:solidFill>
                        <a:srgbClr val="FF8C25"/>
                      </a:solidFill>
                      <a:prstDash val="solid"/>
                      <a:round/>
                      <a:headEnd type="none" w="med" len="med"/>
                      <a:tailEnd type="none" w="med" len="med"/>
                    </a:lnL>
                    <a:lnR>
                      <a:noFill/>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tcPr>
                </a:tc>
                <a:tc>
                  <a:txBody>
                    <a:bodyPr/>
                    <a:lstStyle/>
                    <a:p>
                      <a:pPr algn="ctr">
                        <a:lnSpc>
                          <a:spcPts val="1200"/>
                        </a:lnSpc>
                        <a:spcBef>
                          <a:spcPts val="200"/>
                        </a:spcBef>
                        <a:spcAft>
                          <a:spcPts val="200"/>
                        </a:spcAft>
                      </a:pPr>
                      <a:r>
                        <a:rPr lang="en-GB" sz="1000">
                          <a:latin typeface="Georgia"/>
                          <a:ea typeface="Arial"/>
                          <a:cs typeface="Times New Roman"/>
                        </a:rPr>
                        <a:t>0</a:t>
                      </a:r>
                      <a:endParaRPr lang="cs-CZ" sz="1000">
                        <a:latin typeface="Georgia"/>
                        <a:ea typeface="Arial"/>
                        <a:cs typeface="Times New Roman"/>
                      </a:endParaRPr>
                    </a:p>
                  </a:txBody>
                  <a:tcPr marL="65612" marR="65612" marT="0" marB="0" anchor="ctr">
                    <a:lnL>
                      <a:noFill/>
                    </a:lnL>
                    <a:lnR>
                      <a:noFill/>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tcPr>
                </a:tc>
                <a:tc>
                  <a:txBody>
                    <a:bodyPr/>
                    <a:lstStyle/>
                    <a:p>
                      <a:pPr algn="ctr">
                        <a:lnSpc>
                          <a:spcPts val="1200"/>
                        </a:lnSpc>
                        <a:spcBef>
                          <a:spcPts val="200"/>
                        </a:spcBef>
                        <a:spcAft>
                          <a:spcPts val="200"/>
                        </a:spcAft>
                      </a:pPr>
                      <a:r>
                        <a:rPr lang="en-GB" sz="1000">
                          <a:latin typeface="Georgia"/>
                          <a:ea typeface="Arial"/>
                          <a:cs typeface="Times New Roman"/>
                        </a:rPr>
                        <a:t>0</a:t>
                      </a:r>
                      <a:endParaRPr lang="cs-CZ" sz="1000">
                        <a:latin typeface="Georgia"/>
                        <a:ea typeface="Arial"/>
                        <a:cs typeface="Times New Roman"/>
                      </a:endParaRPr>
                    </a:p>
                  </a:txBody>
                  <a:tcPr marL="65612" marR="65612" marT="0" marB="0" anchor="ctr">
                    <a:lnL>
                      <a:noFill/>
                    </a:lnL>
                    <a:lnR>
                      <a:noFill/>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tcPr>
                </a:tc>
                <a:tc>
                  <a:txBody>
                    <a:bodyPr/>
                    <a:lstStyle/>
                    <a:p>
                      <a:pPr algn="ctr">
                        <a:lnSpc>
                          <a:spcPts val="1200"/>
                        </a:lnSpc>
                        <a:spcBef>
                          <a:spcPts val="200"/>
                        </a:spcBef>
                        <a:spcAft>
                          <a:spcPts val="200"/>
                        </a:spcAft>
                      </a:pPr>
                      <a:r>
                        <a:rPr lang="en-GB" sz="1000" dirty="0">
                          <a:latin typeface="Georgia"/>
                          <a:ea typeface="Arial"/>
                          <a:cs typeface="Times New Roman"/>
                        </a:rPr>
                        <a:t>1</a:t>
                      </a:r>
                      <a:endParaRPr lang="cs-CZ" sz="1000" dirty="0">
                        <a:latin typeface="Georgia"/>
                        <a:ea typeface="Arial"/>
                        <a:cs typeface="Times New Roman"/>
                      </a:endParaRPr>
                    </a:p>
                  </a:txBody>
                  <a:tcPr marL="65612" marR="65612" marT="0" marB="0" anchor="ctr">
                    <a:lnL>
                      <a:noFill/>
                    </a:lnL>
                    <a:lnR>
                      <a:noFill/>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tcPr>
                </a:tc>
                <a:tc>
                  <a:txBody>
                    <a:bodyPr/>
                    <a:lstStyle/>
                    <a:p>
                      <a:pPr algn="ctr">
                        <a:lnSpc>
                          <a:spcPts val="1200"/>
                        </a:lnSpc>
                        <a:spcBef>
                          <a:spcPts val="200"/>
                        </a:spcBef>
                        <a:spcAft>
                          <a:spcPts val="200"/>
                        </a:spcAft>
                      </a:pPr>
                      <a:r>
                        <a:rPr lang="en-GB" sz="1000" dirty="0">
                          <a:latin typeface="Georgia"/>
                          <a:ea typeface="Arial"/>
                          <a:cs typeface="Times New Roman"/>
                        </a:rPr>
                        <a:t>0</a:t>
                      </a:r>
                      <a:endParaRPr lang="cs-CZ" sz="1000" dirty="0">
                        <a:latin typeface="Georgia"/>
                        <a:ea typeface="Arial"/>
                        <a:cs typeface="Times New Roman"/>
                      </a:endParaRPr>
                    </a:p>
                  </a:txBody>
                  <a:tcPr marL="65612" marR="65612" marT="0" marB="0" anchor="ctr">
                    <a:lnL>
                      <a:noFill/>
                    </a:lnL>
                    <a:lnR w="12700" cap="flat" cmpd="sng" algn="ctr">
                      <a:solidFill>
                        <a:srgbClr val="FF8C25"/>
                      </a:solidFill>
                      <a:prstDash val="solid"/>
                      <a:round/>
                      <a:headEnd type="none" w="med" len="med"/>
                      <a:tailEnd type="none" w="med" len="med"/>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tcPr>
                </a:tc>
              </a:tr>
              <a:tr h="171947">
                <a:tc>
                  <a:txBody>
                    <a:bodyPr/>
                    <a:lstStyle/>
                    <a:p>
                      <a:pPr marL="457200" algn="ctr">
                        <a:lnSpc>
                          <a:spcPts val="1200"/>
                        </a:lnSpc>
                        <a:spcBef>
                          <a:spcPts val="200"/>
                        </a:spcBef>
                        <a:spcAft>
                          <a:spcPts val="200"/>
                        </a:spcAft>
                      </a:pPr>
                      <a:r>
                        <a:rPr lang="en-GB" sz="1000" b="1">
                          <a:latin typeface="Georgia"/>
                        </a:rPr>
                        <a:t>Poland</a:t>
                      </a:r>
                      <a:endParaRPr lang="cs-CZ" sz="1000">
                        <a:latin typeface="Georgia"/>
                      </a:endParaRPr>
                    </a:p>
                  </a:txBody>
                  <a:tcPr marL="65612" marR="65612" marT="0" marB="0" anchor="ctr">
                    <a:lnL w="12700" cap="flat" cmpd="sng" algn="ctr">
                      <a:solidFill>
                        <a:srgbClr val="FF8C25"/>
                      </a:solidFill>
                      <a:prstDash val="solid"/>
                      <a:round/>
                      <a:headEnd type="none" w="med" len="med"/>
                      <a:tailEnd type="none" w="med" len="med"/>
                    </a:lnL>
                    <a:lnR>
                      <a:noFill/>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solidFill>
                      <a:srgbClr val="FFD9B7"/>
                    </a:solidFill>
                  </a:tcPr>
                </a:tc>
                <a:tc>
                  <a:txBody>
                    <a:bodyPr/>
                    <a:lstStyle/>
                    <a:p>
                      <a:pPr algn="ctr">
                        <a:lnSpc>
                          <a:spcPts val="1200"/>
                        </a:lnSpc>
                        <a:spcBef>
                          <a:spcPts val="200"/>
                        </a:spcBef>
                        <a:spcAft>
                          <a:spcPts val="200"/>
                        </a:spcAft>
                      </a:pPr>
                      <a:r>
                        <a:rPr lang="en-GB" sz="1000">
                          <a:latin typeface="Georgia"/>
                          <a:ea typeface="Arial"/>
                          <a:cs typeface="Times New Roman"/>
                        </a:rPr>
                        <a:t>10</a:t>
                      </a:r>
                      <a:endParaRPr lang="cs-CZ" sz="1000">
                        <a:latin typeface="Georgia"/>
                        <a:ea typeface="Arial"/>
                        <a:cs typeface="Times New Roman"/>
                      </a:endParaRPr>
                    </a:p>
                  </a:txBody>
                  <a:tcPr marL="65612" marR="65612" marT="0" marB="0" anchor="ctr">
                    <a:lnL>
                      <a:noFill/>
                    </a:lnL>
                    <a:lnR>
                      <a:noFill/>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solidFill>
                      <a:srgbClr val="FFD9B7"/>
                    </a:solidFill>
                  </a:tcPr>
                </a:tc>
                <a:tc>
                  <a:txBody>
                    <a:bodyPr/>
                    <a:lstStyle/>
                    <a:p>
                      <a:pPr algn="ctr">
                        <a:lnSpc>
                          <a:spcPts val="1200"/>
                        </a:lnSpc>
                        <a:spcBef>
                          <a:spcPts val="200"/>
                        </a:spcBef>
                        <a:spcAft>
                          <a:spcPts val="200"/>
                        </a:spcAft>
                      </a:pPr>
                      <a:r>
                        <a:rPr lang="en-GB" sz="1000">
                          <a:latin typeface="Georgia"/>
                          <a:ea typeface="Arial"/>
                          <a:cs typeface="Times New Roman"/>
                        </a:rPr>
                        <a:t>6</a:t>
                      </a:r>
                      <a:endParaRPr lang="cs-CZ" sz="1000">
                        <a:latin typeface="Georgia"/>
                        <a:ea typeface="Arial"/>
                        <a:cs typeface="Times New Roman"/>
                      </a:endParaRPr>
                    </a:p>
                  </a:txBody>
                  <a:tcPr marL="65612" marR="65612" marT="0" marB="0" anchor="ctr">
                    <a:lnL>
                      <a:noFill/>
                    </a:lnL>
                    <a:lnR>
                      <a:noFill/>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solidFill>
                      <a:srgbClr val="FFD9B7"/>
                    </a:solidFill>
                  </a:tcPr>
                </a:tc>
                <a:tc>
                  <a:txBody>
                    <a:bodyPr/>
                    <a:lstStyle/>
                    <a:p>
                      <a:pPr algn="ctr">
                        <a:lnSpc>
                          <a:spcPts val="1200"/>
                        </a:lnSpc>
                        <a:spcBef>
                          <a:spcPts val="200"/>
                        </a:spcBef>
                        <a:spcAft>
                          <a:spcPts val="200"/>
                        </a:spcAft>
                      </a:pPr>
                      <a:r>
                        <a:rPr lang="en-GB" sz="1000" dirty="0">
                          <a:latin typeface="Georgia"/>
                          <a:ea typeface="Arial"/>
                          <a:cs typeface="Times New Roman"/>
                        </a:rPr>
                        <a:t>2</a:t>
                      </a:r>
                      <a:endParaRPr lang="cs-CZ" sz="1000" dirty="0">
                        <a:latin typeface="Georgia"/>
                        <a:ea typeface="Arial"/>
                        <a:cs typeface="Times New Roman"/>
                      </a:endParaRPr>
                    </a:p>
                  </a:txBody>
                  <a:tcPr marL="65612" marR="65612" marT="0" marB="0" anchor="ctr">
                    <a:lnL>
                      <a:noFill/>
                    </a:lnL>
                    <a:lnR>
                      <a:noFill/>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solidFill>
                      <a:srgbClr val="FFD9B7"/>
                    </a:solidFill>
                  </a:tcPr>
                </a:tc>
                <a:tc>
                  <a:txBody>
                    <a:bodyPr/>
                    <a:lstStyle/>
                    <a:p>
                      <a:pPr algn="ctr">
                        <a:lnSpc>
                          <a:spcPts val="1200"/>
                        </a:lnSpc>
                        <a:spcBef>
                          <a:spcPts val="200"/>
                        </a:spcBef>
                        <a:spcAft>
                          <a:spcPts val="200"/>
                        </a:spcAft>
                      </a:pPr>
                      <a:r>
                        <a:rPr lang="en-GB" sz="1000" dirty="0">
                          <a:latin typeface="Georgia"/>
                          <a:ea typeface="Arial"/>
                          <a:cs typeface="Times New Roman"/>
                        </a:rPr>
                        <a:t>1</a:t>
                      </a:r>
                      <a:endParaRPr lang="cs-CZ" sz="1000" dirty="0">
                        <a:latin typeface="Georgia"/>
                        <a:ea typeface="Arial"/>
                        <a:cs typeface="Times New Roman"/>
                      </a:endParaRPr>
                    </a:p>
                  </a:txBody>
                  <a:tcPr marL="65612" marR="65612" marT="0" marB="0" anchor="ctr">
                    <a:lnL>
                      <a:noFill/>
                    </a:lnL>
                    <a:lnR w="12700" cap="flat" cmpd="sng" algn="ctr">
                      <a:solidFill>
                        <a:srgbClr val="FF8C25"/>
                      </a:solidFill>
                      <a:prstDash val="solid"/>
                      <a:round/>
                      <a:headEnd type="none" w="med" len="med"/>
                      <a:tailEnd type="none" w="med" len="med"/>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solidFill>
                      <a:srgbClr val="FFD9B7"/>
                    </a:solidFill>
                  </a:tcPr>
                </a:tc>
              </a:tr>
              <a:tr h="171947">
                <a:tc>
                  <a:txBody>
                    <a:bodyPr/>
                    <a:lstStyle/>
                    <a:p>
                      <a:pPr marL="457200" algn="ctr">
                        <a:lnSpc>
                          <a:spcPts val="1200"/>
                        </a:lnSpc>
                        <a:spcBef>
                          <a:spcPts val="200"/>
                        </a:spcBef>
                        <a:spcAft>
                          <a:spcPts val="200"/>
                        </a:spcAft>
                      </a:pPr>
                      <a:r>
                        <a:rPr lang="en-GB" sz="1000" b="1">
                          <a:latin typeface="Georgia"/>
                        </a:rPr>
                        <a:t>Romania</a:t>
                      </a:r>
                      <a:endParaRPr lang="cs-CZ" sz="1000">
                        <a:latin typeface="Georgia"/>
                      </a:endParaRPr>
                    </a:p>
                  </a:txBody>
                  <a:tcPr marL="65612" marR="65612" marT="0" marB="0" anchor="ctr">
                    <a:lnL w="12700" cap="flat" cmpd="sng" algn="ctr">
                      <a:solidFill>
                        <a:srgbClr val="FF8C25"/>
                      </a:solidFill>
                      <a:prstDash val="solid"/>
                      <a:round/>
                      <a:headEnd type="none" w="med" len="med"/>
                      <a:tailEnd type="none" w="med" len="med"/>
                    </a:lnL>
                    <a:lnR>
                      <a:noFill/>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tcPr>
                </a:tc>
                <a:tc>
                  <a:txBody>
                    <a:bodyPr/>
                    <a:lstStyle/>
                    <a:p>
                      <a:pPr algn="ctr">
                        <a:lnSpc>
                          <a:spcPts val="1200"/>
                        </a:lnSpc>
                        <a:spcBef>
                          <a:spcPts val="200"/>
                        </a:spcBef>
                        <a:spcAft>
                          <a:spcPts val="200"/>
                        </a:spcAft>
                      </a:pPr>
                      <a:r>
                        <a:rPr lang="en-GB" sz="1000">
                          <a:latin typeface="Georgia"/>
                          <a:ea typeface="Arial"/>
                          <a:cs typeface="Times New Roman"/>
                        </a:rPr>
                        <a:t>4</a:t>
                      </a:r>
                      <a:endParaRPr lang="cs-CZ" sz="1000">
                        <a:latin typeface="Georgia"/>
                        <a:ea typeface="Arial"/>
                        <a:cs typeface="Times New Roman"/>
                      </a:endParaRPr>
                    </a:p>
                  </a:txBody>
                  <a:tcPr marL="65612" marR="65612" marT="0" marB="0" anchor="ctr">
                    <a:lnL>
                      <a:noFill/>
                    </a:lnL>
                    <a:lnR>
                      <a:noFill/>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tcPr>
                </a:tc>
                <a:tc>
                  <a:txBody>
                    <a:bodyPr/>
                    <a:lstStyle/>
                    <a:p>
                      <a:pPr algn="ctr">
                        <a:lnSpc>
                          <a:spcPts val="1200"/>
                        </a:lnSpc>
                        <a:spcBef>
                          <a:spcPts val="200"/>
                        </a:spcBef>
                        <a:spcAft>
                          <a:spcPts val="200"/>
                        </a:spcAft>
                      </a:pPr>
                      <a:r>
                        <a:rPr lang="en-GB" sz="1000">
                          <a:latin typeface="Georgia"/>
                          <a:ea typeface="Arial"/>
                          <a:cs typeface="Times New Roman"/>
                        </a:rPr>
                        <a:t>8</a:t>
                      </a:r>
                      <a:endParaRPr lang="cs-CZ" sz="1000">
                        <a:latin typeface="Georgia"/>
                        <a:ea typeface="Arial"/>
                        <a:cs typeface="Times New Roman"/>
                      </a:endParaRPr>
                    </a:p>
                  </a:txBody>
                  <a:tcPr marL="65612" marR="65612" marT="0" marB="0" anchor="ctr">
                    <a:lnL>
                      <a:noFill/>
                    </a:lnL>
                    <a:lnR>
                      <a:noFill/>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tcPr>
                </a:tc>
                <a:tc>
                  <a:txBody>
                    <a:bodyPr/>
                    <a:lstStyle/>
                    <a:p>
                      <a:pPr algn="ctr">
                        <a:lnSpc>
                          <a:spcPts val="1200"/>
                        </a:lnSpc>
                        <a:spcBef>
                          <a:spcPts val="200"/>
                        </a:spcBef>
                        <a:spcAft>
                          <a:spcPts val="200"/>
                        </a:spcAft>
                      </a:pPr>
                      <a:r>
                        <a:rPr lang="en-GB" sz="1000" dirty="0">
                          <a:latin typeface="Georgia"/>
                          <a:ea typeface="Arial"/>
                          <a:cs typeface="Times New Roman"/>
                        </a:rPr>
                        <a:t>4</a:t>
                      </a:r>
                      <a:endParaRPr lang="cs-CZ" sz="1000" dirty="0">
                        <a:latin typeface="Georgia"/>
                        <a:ea typeface="Arial"/>
                        <a:cs typeface="Times New Roman"/>
                      </a:endParaRPr>
                    </a:p>
                  </a:txBody>
                  <a:tcPr marL="65612" marR="65612" marT="0" marB="0" anchor="ctr">
                    <a:lnL>
                      <a:noFill/>
                    </a:lnL>
                    <a:lnR>
                      <a:noFill/>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tcPr>
                </a:tc>
                <a:tc>
                  <a:txBody>
                    <a:bodyPr/>
                    <a:lstStyle/>
                    <a:p>
                      <a:pPr algn="ctr">
                        <a:lnSpc>
                          <a:spcPts val="1200"/>
                        </a:lnSpc>
                        <a:spcBef>
                          <a:spcPts val="200"/>
                        </a:spcBef>
                        <a:spcAft>
                          <a:spcPts val="200"/>
                        </a:spcAft>
                      </a:pPr>
                      <a:r>
                        <a:rPr lang="en-GB" sz="1000" dirty="0">
                          <a:latin typeface="Georgia"/>
                          <a:ea typeface="Arial"/>
                          <a:cs typeface="Times New Roman"/>
                        </a:rPr>
                        <a:t>1</a:t>
                      </a:r>
                      <a:endParaRPr lang="cs-CZ" sz="1000" dirty="0">
                        <a:latin typeface="Georgia"/>
                        <a:ea typeface="Arial"/>
                        <a:cs typeface="Times New Roman"/>
                      </a:endParaRPr>
                    </a:p>
                  </a:txBody>
                  <a:tcPr marL="65612" marR="65612" marT="0" marB="0" anchor="ctr">
                    <a:lnL>
                      <a:noFill/>
                    </a:lnL>
                    <a:lnR w="12700" cap="flat" cmpd="sng" algn="ctr">
                      <a:solidFill>
                        <a:srgbClr val="FF8C25"/>
                      </a:solidFill>
                      <a:prstDash val="solid"/>
                      <a:round/>
                      <a:headEnd type="none" w="med" len="med"/>
                      <a:tailEnd type="none" w="med" len="med"/>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tcPr>
                </a:tc>
              </a:tr>
              <a:tr h="171947">
                <a:tc>
                  <a:txBody>
                    <a:bodyPr/>
                    <a:lstStyle/>
                    <a:p>
                      <a:pPr marL="457200" algn="ctr">
                        <a:lnSpc>
                          <a:spcPts val="1200"/>
                        </a:lnSpc>
                        <a:spcBef>
                          <a:spcPts val="200"/>
                        </a:spcBef>
                        <a:spcAft>
                          <a:spcPts val="200"/>
                        </a:spcAft>
                      </a:pPr>
                      <a:r>
                        <a:rPr lang="en-GB" sz="1000" b="1">
                          <a:latin typeface="Georgia"/>
                        </a:rPr>
                        <a:t>Spain</a:t>
                      </a:r>
                      <a:endParaRPr lang="cs-CZ" sz="1000">
                        <a:latin typeface="Georgia"/>
                      </a:endParaRPr>
                    </a:p>
                  </a:txBody>
                  <a:tcPr marL="65612" marR="65612" marT="0" marB="0" anchor="ctr">
                    <a:lnL w="12700" cap="flat" cmpd="sng" algn="ctr">
                      <a:solidFill>
                        <a:srgbClr val="FF8C25"/>
                      </a:solidFill>
                      <a:prstDash val="solid"/>
                      <a:round/>
                      <a:headEnd type="none" w="med" len="med"/>
                      <a:tailEnd type="none" w="med" len="med"/>
                    </a:lnL>
                    <a:lnR>
                      <a:noFill/>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solidFill>
                      <a:srgbClr val="FFD9B7"/>
                    </a:solidFill>
                  </a:tcPr>
                </a:tc>
                <a:tc>
                  <a:txBody>
                    <a:bodyPr/>
                    <a:lstStyle/>
                    <a:p>
                      <a:pPr algn="ctr">
                        <a:lnSpc>
                          <a:spcPts val="1200"/>
                        </a:lnSpc>
                        <a:spcBef>
                          <a:spcPts val="200"/>
                        </a:spcBef>
                        <a:spcAft>
                          <a:spcPts val="200"/>
                        </a:spcAft>
                      </a:pPr>
                      <a:r>
                        <a:rPr lang="en-GB" sz="1000">
                          <a:latin typeface="Georgia"/>
                          <a:ea typeface="Arial"/>
                          <a:cs typeface="Times New Roman"/>
                        </a:rPr>
                        <a:t>5</a:t>
                      </a:r>
                      <a:endParaRPr lang="cs-CZ" sz="1000">
                        <a:latin typeface="Georgia"/>
                        <a:ea typeface="Arial"/>
                        <a:cs typeface="Times New Roman"/>
                      </a:endParaRPr>
                    </a:p>
                  </a:txBody>
                  <a:tcPr marL="65612" marR="65612" marT="0" marB="0" anchor="ctr">
                    <a:lnL>
                      <a:noFill/>
                    </a:lnL>
                    <a:lnR>
                      <a:noFill/>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solidFill>
                      <a:srgbClr val="FFD9B7"/>
                    </a:solidFill>
                  </a:tcPr>
                </a:tc>
                <a:tc>
                  <a:txBody>
                    <a:bodyPr/>
                    <a:lstStyle/>
                    <a:p>
                      <a:pPr algn="ctr">
                        <a:lnSpc>
                          <a:spcPts val="1200"/>
                        </a:lnSpc>
                        <a:spcBef>
                          <a:spcPts val="200"/>
                        </a:spcBef>
                        <a:spcAft>
                          <a:spcPts val="200"/>
                        </a:spcAft>
                      </a:pPr>
                      <a:r>
                        <a:rPr lang="en-GB" sz="1000">
                          <a:latin typeface="Georgia"/>
                          <a:ea typeface="Arial"/>
                          <a:cs typeface="Times New Roman"/>
                        </a:rPr>
                        <a:t>11</a:t>
                      </a:r>
                      <a:endParaRPr lang="cs-CZ" sz="1000">
                        <a:latin typeface="Georgia"/>
                        <a:ea typeface="Arial"/>
                        <a:cs typeface="Times New Roman"/>
                      </a:endParaRPr>
                    </a:p>
                  </a:txBody>
                  <a:tcPr marL="65612" marR="65612" marT="0" marB="0" anchor="ctr">
                    <a:lnL>
                      <a:noFill/>
                    </a:lnL>
                    <a:lnR>
                      <a:noFill/>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solidFill>
                      <a:srgbClr val="FFD9B7"/>
                    </a:solidFill>
                  </a:tcPr>
                </a:tc>
                <a:tc>
                  <a:txBody>
                    <a:bodyPr/>
                    <a:lstStyle/>
                    <a:p>
                      <a:pPr algn="ctr">
                        <a:lnSpc>
                          <a:spcPts val="1200"/>
                        </a:lnSpc>
                        <a:spcBef>
                          <a:spcPts val="200"/>
                        </a:spcBef>
                        <a:spcAft>
                          <a:spcPts val="200"/>
                        </a:spcAft>
                      </a:pPr>
                      <a:r>
                        <a:rPr lang="en-GB" sz="1000">
                          <a:latin typeface="Georgia"/>
                          <a:ea typeface="Arial"/>
                          <a:cs typeface="Times New Roman"/>
                        </a:rPr>
                        <a:t>1</a:t>
                      </a:r>
                      <a:endParaRPr lang="cs-CZ" sz="1000">
                        <a:latin typeface="Georgia"/>
                        <a:ea typeface="Arial"/>
                        <a:cs typeface="Times New Roman"/>
                      </a:endParaRPr>
                    </a:p>
                  </a:txBody>
                  <a:tcPr marL="65612" marR="65612" marT="0" marB="0" anchor="ctr">
                    <a:lnL>
                      <a:noFill/>
                    </a:lnL>
                    <a:lnR>
                      <a:noFill/>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solidFill>
                      <a:srgbClr val="FFD9B7"/>
                    </a:solidFill>
                  </a:tcPr>
                </a:tc>
                <a:tc>
                  <a:txBody>
                    <a:bodyPr/>
                    <a:lstStyle/>
                    <a:p>
                      <a:pPr algn="ctr">
                        <a:lnSpc>
                          <a:spcPts val="1200"/>
                        </a:lnSpc>
                        <a:spcBef>
                          <a:spcPts val="200"/>
                        </a:spcBef>
                        <a:spcAft>
                          <a:spcPts val="200"/>
                        </a:spcAft>
                      </a:pPr>
                      <a:r>
                        <a:rPr lang="en-GB" sz="1000" dirty="0">
                          <a:latin typeface="Georgia"/>
                          <a:ea typeface="Arial"/>
                          <a:cs typeface="Times New Roman"/>
                        </a:rPr>
                        <a:t>1</a:t>
                      </a:r>
                      <a:endParaRPr lang="cs-CZ" sz="1000" dirty="0">
                        <a:latin typeface="Georgia"/>
                        <a:ea typeface="Arial"/>
                        <a:cs typeface="Times New Roman"/>
                      </a:endParaRPr>
                    </a:p>
                  </a:txBody>
                  <a:tcPr marL="65612" marR="65612" marT="0" marB="0" anchor="ctr">
                    <a:lnL>
                      <a:noFill/>
                    </a:lnL>
                    <a:lnR w="12700" cap="flat" cmpd="sng" algn="ctr">
                      <a:solidFill>
                        <a:srgbClr val="FF8C25"/>
                      </a:solidFill>
                      <a:prstDash val="solid"/>
                      <a:round/>
                      <a:headEnd type="none" w="med" len="med"/>
                      <a:tailEnd type="none" w="med" len="med"/>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solidFill>
                      <a:srgbClr val="FFD9B7"/>
                    </a:solidFill>
                  </a:tcPr>
                </a:tc>
              </a:tr>
              <a:tr h="171947">
                <a:tc>
                  <a:txBody>
                    <a:bodyPr/>
                    <a:lstStyle/>
                    <a:p>
                      <a:pPr marL="457200" algn="ctr">
                        <a:lnSpc>
                          <a:spcPts val="1200"/>
                        </a:lnSpc>
                        <a:spcBef>
                          <a:spcPts val="200"/>
                        </a:spcBef>
                        <a:spcAft>
                          <a:spcPts val="200"/>
                        </a:spcAft>
                      </a:pPr>
                      <a:r>
                        <a:rPr lang="en-GB" sz="1000" b="1" dirty="0">
                          <a:latin typeface="Georgia"/>
                        </a:rPr>
                        <a:t>Total*</a:t>
                      </a:r>
                      <a:endParaRPr lang="cs-CZ" sz="1000" dirty="0">
                        <a:latin typeface="Georgia"/>
                      </a:endParaRPr>
                    </a:p>
                  </a:txBody>
                  <a:tcPr marL="65612" marR="65612" marT="0" marB="0" anchor="ctr">
                    <a:lnL w="12700" cap="flat" cmpd="sng" algn="ctr">
                      <a:solidFill>
                        <a:srgbClr val="FF8C25"/>
                      </a:solidFill>
                      <a:prstDash val="solid"/>
                      <a:round/>
                      <a:headEnd type="none" w="med" len="med"/>
                      <a:tailEnd type="none" w="med" len="med"/>
                    </a:lnL>
                    <a:lnR>
                      <a:noFill/>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tcPr>
                </a:tc>
                <a:tc>
                  <a:txBody>
                    <a:bodyPr/>
                    <a:lstStyle/>
                    <a:p>
                      <a:pPr algn="ctr">
                        <a:lnSpc>
                          <a:spcPts val="1200"/>
                        </a:lnSpc>
                        <a:spcBef>
                          <a:spcPts val="200"/>
                        </a:spcBef>
                        <a:spcAft>
                          <a:spcPts val="200"/>
                        </a:spcAft>
                      </a:pPr>
                      <a:r>
                        <a:rPr lang="en-GB" sz="1000" b="1">
                          <a:latin typeface="Georgia"/>
                          <a:ea typeface="Arial"/>
                          <a:cs typeface="Times New Roman"/>
                        </a:rPr>
                        <a:t>57</a:t>
                      </a:r>
                      <a:endParaRPr lang="cs-CZ" sz="1000">
                        <a:latin typeface="Georgia"/>
                        <a:ea typeface="Arial"/>
                        <a:cs typeface="Times New Roman"/>
                      </a:endParaRPr>
                    </a:p>
                  </a:txBody>
                  <a:tcPr marL="65612" marR="65612" marT="0" marB="0" anchor="ctr">
                    <a:lnL>
                      <a:noFill/>
                    </a:lnL>
                    <a:lnR>
                      <a:noFill/>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tcPr>
                </a:tc>
                <a:tc>
                  <a:txBody>
                    <a:bodyPr/>
                    <a:lstStyle/>
                    <a:p>
                      <a:pPr algn="ctr">
                        <a:lnSpc>
                          <a:spcPts val="1200"/>
                        </a:lnSpc>
                        <a:spcBef>
                          <a:spcPts val="200"/>
                        </a:spcBef>
                        <a:spcAft>
                          <a:spcPts val="200"/>
                        </a:spcAft>
                      </a:pPr>
                      <a:r>
                        <a:rPr lang="en-GB" sz="1000" b="1">
                          <a:latin typeface="Georgia"/>
                          <a:ea typeface="Arial"/>
                          <a:cs typeface="Times New Roman"/>
                        </a:rPr>
                        <a:t>35</a:t>
                      </a:r>
                      <a:endParaRPr lang="cs-CZ" sz="1000">
                        <a:latin typeface="Georgia"/>
                        <a:ea typeface="Arial"/>
                        <a:cs typeface="Times New Roman"/>
                      </a:endParaRPr>
                    </a:p>
                  </a:txBody>
                  <a:tcPr marL="65612" marR="65612" marT="0" marB="0" anchor="ctr">
                    <a:lnL>
                      <a:noFill/>
                    </a:lnL>
                    <a:lnR>
                      <a:noFill/>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tcPr>
                </a:tc>
                <a:tc>
                  <a:txBody>
                    <a:bodyPr/>
                    <a:lstStyle/>
                    <a:p>
                      <a:pPr algn="ctr">
                        <a:lnSpc>
                          <a:spcPts val="1200"/>
                        </a:lnSpc>
                        <a:spcBef>
                          <a:spcPts val="200"/>
                        </a:spcBef>
                        <a:spcAft>
                          <a:spcPts val="200"/>
                        </a:spcAft>
                      </a:pPr>
                      <a:r>
                        <a:rPr lang="en-GB" sz="1000" b="1">
                          <a:latin typeface="Georgia"/>
                          <a:ea typeface="Arial"/>
                          <a:cs typeface="Times New Roman"/>
                        </a:rPr>
                        <a:t>22</a:t>
                      </a:r>
                      <a:endParaRPr lang="cs-CZ" sz="1000">
                        <a:latin typeface="Georgia"/>
                        <a:ea typeface="Arial"/>
                        <a:cs typeface="Times New Roman"/>
                      </a:endParaRPr>
                    </a:p>
                  </a:txBody>
                  <a:tcPr marL="65612" marR="65612" marT="0" marB="0" anchor="ctr">
                    <a:lnL>
                      <a:noFill/>
                    </a:lnL>
                    <a:lnR>
                      <a:noFill/>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tcPr>
                </a:tc>
                <a:tc>
                  <a:txBody>
                    <a:bodyPr/>
                    <a:lstStyle/>
                    <a:p>
                      <a:pPr algn="ctr">
                        <a:lnSpc>
                          <a:spcPts val="1200"/>
                        </a:lnSpc>
                        <a:spcBef>
                          <a:spcPts val="200"/>
                        </a:spcBef>
                        <a:spcAft>
                          <a:spcPts val="200"/>
                        </a:spcAft>
                      </a:pPr>
                      <a:r>
                        <a:rPr lang="en-GB" sz="1000" b="1" dirty="0">
                          <a:latin typeface="Georgia"/>
                          <a:ea typeface="Arial"/>
                          <a:cs typeface="Times New Roman"/>
                        </a:rPr>
                        <a:t>5</a:t>
                      </a:r>
                      <a:endParaRPr lang="cs-CZ" sz="1000" dirty="0">
                        <a:latin typeface="Georgia"/>
                        <a:ea typeface="Arial"/>
                        <a:cs typeface="Times New Roman"/>
                      </a:endParaRPr>
                    </a:p>
                  </a:txBody>
                  <a:tcPr marL="65612" marR="65612" marT="0" marB="0" anchor="ctr">
                    <a:lnL>
                      <a:noFill/>
                    </a:lnL>
                    <a:lnR w="12700" cap="flat" cmpd="sng" algn="ctr">
                      <a:solidFill>
                        <a:srgbClr val="FF8C25"/>
                      </a:solidFill>
                      <a:prstDash val="solid"/>
                      <a:round/>
                      <a:headEnd type="none" w="med" len="med"/>
                      <a:tailEnd type="none" w="med" len="med"/>
                    </a:lnR>
                    <a:lnT w="12700" cap="flat" cmpd="sng" algn="ctr">
                      <a:solidFill>
                        <a:srgbClr val="FF8C25"/>
                      </a:solidFill>
                      <a:prstDash val="solid"/>
                      <a:round/>
                      <a:headEnd type="none" w="med" len="med"/>
                      <a:tailEnd type="none" w="med" len="med"/>
                    </a:lnT>
                    <a:lnB w="12700" cap="flat" cmpd="sng" algn="ctr">
                      <a:solidFill>
                        <a:srgbClr val="FF8C25"/>
                      </a:solidFill>
                      <a:prstDash val="solid"/>
                      <a:round/>
                      <a:headEnd type="none" w="med" len="med"/>
                      <a:tailEnd type="none" w="med" len="med"/>
                    </a:lnB>
                  </a:tcPr>
                </a:tc>
              </a:tr>
            </a:tbl>
          </a:graphicData>
        </a:graphic>
      </p:graphicFrame>
      <p:sp>
        <p:nvSpPr>
          <p:cNvPr id="21617" name="Obdélník 3"/>
          <p:cNvSpPr>
            <a:spLocks noChangeArrowheads="1"/>
          </p:cNvSpPr>
          <p:nvPr/>
        </p:nvSpPr>
        <p:spPr bwMode="auto">
          <a:xfrm>
            <a:off x="720725" y="6076950"/>
            <a:ext cx="61483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ltLang="en-US" sz="1200"/>
              <a:t>Table</a:t>
            </a:r>
            <a:r>
              <a:rPr lang="cs-CZ" altLang="en-US" sz="1200"/>
              <a:t>: types</a:t>
            </a:r>
            <a:r>
              <a:rPr lang="en-GB" altLang="en-US" sz="1200"/>
              <a:t> of corruption</a:t>
            </a:r>
            <a:r>
              <a:rPr lang="cs-CZ" altLang="en-US" sz="1200"/>
              <a:t> identified </a:t>
            </a:r>
            <a:r>
              <a:rPr lang="en-GB" altLang="en-US" sz="1200"/>
              <a:t>(Source: PwC)</a:t>
            </a:r>
            <a:endParaRPr lang="cs-CZ" altLang="en-US" sz="1200"/>
          </a:p>
        </p:txBody>
      </p:sp>
      <p:sp>
        <p:nvSpPr>
          <p:cNvPr id="21618" name="Title 1"/>
          <p:cNvSpPr>
            <a:spLocks noGrp="1"/>
          </p:cNvSpPr>
          <p:nvPr>
            <p:ph type="title"/>
          </p:nvPr>
        </p:nvSpPr>
        <p:spPr/>
        <p:txBody>
          <a:bodyPr/>
          <a:lstStyle/>
          <a:p>
            <a:r>
              <a:rPr lang="en-GB" altLang="en-US" b="1" dirty="0" smtClean="0">
                <a:latin typeface="Verdana" pitchFamily="34" charset="0"/>
                <a:cs typeface="Verdana" pitchFamily="34" charset="0"/>
              </a:rPr>
              <a:t>Types of corruption - analysis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Theme 6">
      <a:dk1>
        <a:srgbClr val="000000"/>
      </a:dk1>
      <a:lt1>
        <a:srgbClr val="FFFFFF"/>
      </a:lt1>
      <a:dk2>
        <a:srgbClr val="003399"/>
      </a:dk2>
      <a:lt2>
        <a:srgbClr val="D2DBE0"/>
      </a:lt2>
      <a:accent1>
        <a:srgbClr val="6699CC"/>
      </a:accent1>
      <a:accent2>
        <a:srgbClr val="A5CAE3"/>
      </a:accent2>
      <a:accent3>
        <a:srgbClr val="FFFFFF"/>
      </a:accent3>
      <a:accent4>
        <a:srgbClr val="000000"/>
      </a:accent4>
      <a:accent5>
        <a:srgbClr val="B8CAE2"/>
      </a:accent5>
      <a:accent6>
        <a:srgbClr val="95B7CE"/>
      </a:accent6>
      <a:hlink>
        <a:srgbClr val="003399"/>
      </a:hlink>
      <a:folHlink>
        <a:srgbClr val="8D94D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Office Theme 2">
        <a:dk1>
          <a:srgbClr val="EEECE1"/>
        </a:dk1>
        <a:lt1>
          <a:srgbClr val="FFFFFF"/>
        </a:lt1>
        <a:dk2>
          <a:srgbClr val="6699CC"/>
        </a:dk2>
        <a:lt2>
          <a:srgbClr val="FFFFFF"/>
        </a:lt2>
        <a:accent1>
          <a:srgbClr val="FFFFFF"/>
        </a:accent1>
        <a:accent2>
          <a:srgbClr val="FFCD00"/>
        </a:accent2>
        <a:accent3>
          <a:srgbClr val="B8CAE2"/>
        </a:accent3>
        <a:accent4>
          <a:srgbClr val="DADADA"/>
        </a:accent4>
        <a:accent5>
          <a:srgbClr val="FFFFFF"/>
        </a:accent5>
        <a:accent6>
          <a:srgbClr val="E7BA00"/>
        </a:accent6>
        <a:hlink>
          <a:srgbClr val="99CCFF"/>
        </a:hlink>
        <a:folHlink>
          <a:srgbClr val="9999FF"/>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FF"/>
        </a:lt1>
        <a:dk2>
          <a:srgbClr val="003399"/>
        </a:dk2>
        <a:lt2>
          <a:srgbClr val="EEECE1"/>
        </a:lt2>
        <a:accent1>
          <a:srgbClr val="6699CC"/>
        </a:accent1>
        <a:accent2>
          <a:srgbClr val="FFCD00"/>
        </a:accent2>
        <a:accent3>
          <a:srgbClr val="FFFFFF"/>
        </a:accent3>
        <a:accent4>
          <a:srgbClr val="000000"/>
        </a:accent4>
        <a:accent5>
          <a:srgbClr val="B8CAE2"/>
        </a:accent5>
        <a:accent6>
          <a:srgbClr val="E7BA00"/>
        </a:accent6>
        <a:hlink>
          <a:srgbClr val="003399"/>
        </a:hlink>
        <a:folHlink>
          <a:srgbClr val="9999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3399"/>
        </a:dk2>
        <a:lt2>
          <a:srgbClr val="D2DBE0"/>
        </a:lt2>
        <a:accent1>
          <a:srgbClr val="6699CC"/>
        </a:accent1>
        <a:accent2>
          <a:srgbClr val="FFCD00"/>
        </a:accent2>
        <a:accent3>
          <a:srgbClr val="FFFFFF"/>
        </a:accent3>
        <a:accent4>
          <a:srgbClr val="000000"/>
        </a:accent4>
        <a:accent5>
          <a:srgbClr val="B8CAE2"/>
        </a:accent5>
        <a:accent6>
          <a:srgbClr val="E7BA00"/>
        </a:accent6>
        <a:hlink>
          <a:srgbClr val="003399"/>
        </a:hlink>
        <a:folHlink>
          <a:srgbClr val="9999FF"/>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3399"/>
        </a:dk2>
        <a:lt2>
          <a:srgbClr val="D2DBE0"/>
        </a:lt2>
        <a:accent1>
          <a:srgbClr val="6699CC"/>
        </a:accent1>
        <a:accent2>
          <a:srgbClr val="A5CAE3"/>
        </a:accent2>
        <a:accent3>
          <a:srgbClr val="FFFFFF"/>
        </a:accent3>
        <a:accent4>
          <a:srgbClr val="000000"/>
        </a:accent4>
        <a:accent5>
          <a:srgbClr val="B8CAE2"/>
        </a:accent5>
        <a:accent6>
          <a:srgbClr val="95B7CE"/>
        </a:accent6>
        <a:hlink>
          <a:srgbClr val="003399"/>
        </a:hlink>
        <a:folHlink>
          <a:srgbClr val="8374F2"/>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3399"/>
        </a:dk2>
        <a:lt2>
          <a:srgbClr val="D2DBE0"/>
        </a:lt2>
        <a:accent1>
          <a:srgbClr val="6699CC"/>
        </a:accent1>
        <a:accent2>
          <a:srgbClr val="A5CAE3"/>
        </a:accent2>
        <a:accent3>
          <a:srgbClr val="FFFFFF"/>
        </a:accent3>
        <a:accent4>
          <a:srgbClr val="000000"/>
        </a:accent4>
        <a:accent5>
          <a:srgbClr val="B8CAE2"/>
        </a:accent5>
        <a:accent6>
          <a:srgbClr val="95B7CE"/>
        </a:accent6>
        <a:hlink>
          <a:srgbClr val="003399"/>
        </a:hlink>
        <a:folHlink>
          <a:srgbClr val="8D94D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Theme 6">
      <a:dk1>
        <a:srgbClr val="000000"/>
      </a:dk1>
      <a:lt1>
        <a:srgbClr val="FFFFFF"/>
      </a:lt1>
      <a:dk2>
        <a:srgbClr val="003399"/>
      </a:dk2>
      <a:lt2>
        <a:srgbClr val="D2DBE0"/>
      </a:lt2>
      <a:accent1>
        <a:srgbClr val="6699CC"/>
      </a:accent1>
      <a:accent2>
        <a:srgbClr val="A5CAE3"/>
      </a:accent2>
      <a:accent3>
        <a:srgbClr val="FFFFFF"/>
      </a:accent3>
      <a:accent4>
        <a:srgbClr val="000000"/>
      </a:accent4>
      <a:accent5>
        <a:srgbClr val="B8CAE2"/>
      </a:accent5>
      <a:accent6>
        <a:srgbClr val="95B7CE"/>
      </a:accent6>
      <a:hlink>
        <a:srgbClr val="003399"/>
      </a:hlink>
      <a:folHlink>
        <a:srgbClr val="8D94D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Office Theme 2">
        <a:dk1>
          <a:srgbClr val="EEECE1"/>
        </a:dk1>
        <a:lt1>
          <a:srgbClr val="FFFFFF"/>
        </a:lt1>
        <a:dk2>
          <a:srgbClr val="6699CC"/>
        </a:dk2>
        <a:lt2>
          <a:srgbClr val="FFFFFF"/>
        </a:lt2>
        <a:accent1>
          <a:srgbClr val="FFFFFF"/>
        </a:accent1>
        <a:accent2>
          <a:srgbClr val="FFCD00"/>
        </a:accent2>
        <a:accent3>
          <a:srgbClr val="B8CAE2"/>
        </a:accent3>
        <a:accent4>
          <a:srgbClr val="DADADA"/>
        </a:accent4>
        <a:accent5>
          <a:srgbClr val="FFFFFF"/>
        </a:accent5>
        <a:accent6>
          <a:srgbClr val="E7BA00"/>
        </a:accent6>
        <a:hlink>
          <a:srgbClr val="99CCFF"/>
        </a:hlink>
        <a:folHlink>
          <a:srgbClr val="9999FF"/>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FF"/>
        </a:lt1>
        <a:dk2>
          <a:srgbClr val="003399"/>
        </a:dk2>
        <a:lt2>
          <a:srgbClr val="EEECE1"/>
        </a:lt2>
        <a:accent1>
          <a:srgbClr val="6699CC"/>
        </a:accent1>
        <a:accent2>
          <a:srgbClr val="FFCD00"/>
        </a:accent2>
        <a:accent3>
          <a:srgbClr val="FFFFFF"/>
        </a:accent3>
        <a:accent4>
          <a:srgbClr val="000000"/>
        </a:accent4>
        <a:accent5>
          <a:srgbClr val="B8CAE2"/>
        </a:accent5>
        <a:accent6>
          <a:srgbClr val="E7BA00"/>
        </a:accent6>
        <a:hlink>
          <a:srgbClr val="003399"/>
        </a:hlink>
        <a:folHlink>
          <a:srgbClr val="9999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3399"/>
        </a:dk2>
        <a:lt2>
          <a:srgbClr val="D2DBE0"/>
        </a:lt2>
        <a:accent1>
          <a:srgbClr val="6699CC"/>
        </a:accent1>
        <a:accent2>
          <a:srgbClr val="FFCD00"/>
        </a:accent2>
        <a:accent3>
          <a:srgbClr val="FFFFFF"/>
        </a:accent3>
        <a:accent4>
          <a:srgbClr val="000000"/>
        </a:accent4>
        <a:accent5>
          <a:srgbClr val="B8CAE2"/>
        </a:accent5>
        <a:accent6>
          <a:srgbClr val="E7BA00"/>
        </a:accent6>
        <a:hlink>
          <a:srgbClr val="003399"/>
        </a:hlink>
        <a:folHlink>
          <a:srgbClr val="9999FF"/>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3399"/>
        </a:dk2>
        <a:lt2>
          <a:srgbClr val="D2DBE0"/>
        </a:lt2>
        <a:accent1>
          <a:srgbClr val="6699CC"/>
        </a:accent1>
        <a:accent2>
          <a:srgbClr val="A5CAE3"/>
        </a:accent2>
        <a:accent3>
          <a:srgbClr val="FFFFFF"/>
        </a:accent3>
        <a:accent4>
          <a:srgbClr val="000000"/>
        </a:accent4>
        <a:accent5>
          <a:srgbClr val="B8CAE2"/>
        </a:accent5>
        <a:accent6>
          <a:srgbClr val="95B7CE"/>
        </a:accent6>
        <a:hlink>
          <a:srgbClr val="003399"/>
        </a:hlink>
        <a:folHlink>
          <a:srgbClr val="8374F2"/>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3399"/>
        </a:dk2>
        <a:lt2>
          <a:srgbClr val="D2DBE0"/>
        </a:lt2>
        <a:accent1>
          <a:srgbClr val="6699CC"/>
        </a:accent1>
        <a:accent2>
          <a:srgbClr val="A5CAE3"/>
        </a:accent2>
        <a:accent3>
          <a:srgbClr val="FFFFFF"/>
        </a:accent3>
        <a:accent4>
          <a:srgbClr val="000000"/>
        </a:accent4>
        <a:accent5>
          <a:srgbClr val="B8CAE2"/>
        </a:accent5>
        <a:accent6>
          <a:srgbClr val="95B7CE"/>
        </a:accent6>
        <a:hlink>
          <a:srgbClr val="003399"/>
        </a:hlink>
        <a:folHlink>
          <a:srgbClr val="8D94D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3227</TotalTime>
  <Words>2212</Words>
  <Application>Microsoft Office PowerPoint</Application>
  <PresentationFormat>On-screen Show (4:3)</PresentationFormat>
  <Paragraphs>363</Paragraphs>
  <Slides>22</Slides>
  <Notes>21</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1_Office Theme</vt:lpstr>
      <vt:lpstr>2_Office Theme</vt:lpstr>
      <vt:lpstr>Measures for Identifying and Reducing Fraud and Corruption Risks in Public Procurement</vt:lpstr>
      <vt:lpstr>Structure of the presentation</vt:lpstr>
      <vt:lpstr>What is OLAF?</vt:lpstr>
      <vt:lpstr>PowerPoint Presentation</vt:lpstr>
      <vt:lpstr>Costs of corruption</vt:lpstr>
      <vt:lpstr>Costs of corruption</vt:lpstr>
      <vt:lpstr>Costs of corruption</vt:lpstr>
      <vt:lpstr>Types of corruption</vt:lpstr>
      <vt:lpstr>Types of corruption - analysis</vt:lpstr>
      <vt:lpstr>Reactions</vt:lpstr>
      <vt:lpstr>Fraud prevention tools – Red flags</vt:lpstr>
      <vt:lpstr>Fraud prevention tools – Red flags</vt:lpstr>
      <vt:lpstr>Fraud prevention tools – Red flags</vt:lpstr>
      <vt:lpstr>Fraud prevention tools – Red flags</vt:lpstr>
      <vt:lpstr>Fraud prevention tools – Red flags</vt:lpstr>
      <vt:lpstr>Fraud prevention tools – Red flags</vt:lpstr>
      <vt:lpstr>PowerPoint Presentation</vt:lpstr>
      <vt:lpstr>Fraud prevention tools – Practical guides</vt:lpstr>
      <vt:lpstr>Good practice – transparency platforms</vt:lpstr>
      <vt:lpstr>Fraud prevention tools – Transparency</vt:lpstr>
      <vt:lpstr>Discussion</vt:lpstr>
      <vt:lpstr>Thank you for your participation!</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BACZMANSKI Piotr (OLAF)</dc:creator>
  <cp:lastModifiedBy>LOZANO ORDUNA Ignacio (EMPL-EXT)</cp:lastModifiedBy>
  <cp:revision>102</cp:revision>
  <cp:lastPrinted>2014-04-25T09:53:26Z</cp:lastPrinted>
  <dcterms:created xsi:type="dcterms:W3CDTF">2013-09-19T14:18:21Z</dcterms:created>
  <dcterms:modified xsi:type="dcterms:W3CDTF">2015-01-19T17:06:01Z</dcterms:modified>
</cp:coreProperties>
</file>